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1"/>
  </p:handoutMasterIdLst>
  <p:sldIdLst>
    <p:sldId id="256" r:id="rId2"/>
    <p:sldId id="257" r:id="rId3"/>
    <p:sldId id="269" r:id="rId4"/>
    <p:sldId id="259" r:id="rId5"/>
    <p:sldId id="263" r:id="rId6"/>
    <p:sldId id="272" r:id="rId7"/>
    <p:sldId id="279" r:id="rId8"/>
    <p:sldId id="277" r:id="rId9"/>
    <p:sldId id="270" r:id="rId10"/>
    <p:sldId id="278" r:id="rId11"/>
    <p:sldId id="268" r:id="rId12"/>
    <p:sldId id="273" r:id="rId13"/>
    <p:sldId id="275" r:id="rId14"/>
    <p:sldId id="276" r:id="rId15"/>
    <p:sldId id="260" r:id="rId16"/>
    <p:sldId id="271" r:id="rId17"/>
    <p:sldId id="261" r:id="rId18"/>
    <p:sldId id="262" r:id="rId19"/>
    <p:sldId id="280" r:id="rId20"/>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05" autoAdjust="0"/>
    <p:restoredTop sz="94660"/>
  </p:normalViewPr>
  <p:slideViewPr>
    <p:cSldViewPr>
      <p:cViewPr varScale="1">
        <p:scale>
          <a:sx n="162" d="100"/>
          <a:sy n="162" d="100"/>
        </p:scale>
        <p:origin x="1976" y="176"/>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6FDF46B-79DB-EB41-BBCF-80A830C3514C}"/>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grpSp>
        <p:nvGrpSpPr>
          <p:cNvPr id="20" name="Group 19">
            <a:extLst>
              <a:ext uri="{FF2B5EF4-FFF2-40B4-BE49-F238E27FC236}">
                <a16:creationId xmlns:a16="http://schemas.microsoft.com/office/drawing/2014/main" id="{A39E144A-B175-D243-9803-EF4E46C5AB74}"/>
              </a:ext>
            </a:extLst>
          </p:cNvPr>
          <p:cNvGrpSpPr/>
          <p:nvPr/>
        </p:nvGrpSpPr>
        <p:grpSpPr>
          <a:xfrm>
            <a:off x="21318" y="4286686"/>
            <a:ext cx="4620896" cy="2495114"/>
            <a:chOff x="21318" y="4052100"/>
            <a:chExt cx="4620896" cy="2495114"/>
          </a:xfrm>
        </p:grpSpPr>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2"/>
            <a:stretch>
              <a:fillRect/>
            </a:stretch>
          </p:blipFill>
          <p:spPr>
            <a:xfrm>
              <a:off x="21318" y="4236766"/>
              <a:ext cx="4620896" cy="2310448"/>
            </a:xfrm>
            <a:prstGeom prst="rect">
              <a:avLst/>
            </a:prstGeom>
          </p:spPr>
        </p:pic>
        <p:sp>
          <p:nvSpPr>
            <p:cNvPr id="8" name="TextBox 7">
              <a:extLst>
                <a:ext uri="{FF2B5EF4-FFF2-40B4-BE49-F238E27FC236}">
                  <a16:creationId xmlns:a16="http://schemas.microsoft.com/office/drawing/2014/main" id="{7FF5ACF0-BA60-614D-A881-B5D376A55E55}"/>
                </a:ext>
              </a:extLst>
            </p:cNvPr>
            <p:cNvSpPr txBox="1"/>
            <p:nvPr/>
          </p:nvSpPr>
          <p:spPr>
            <a:xfrm>
              <a:off x="1066800" y="4052100"/>
              <a:ext cx="2625725" cy="369332"/>
            </a:xfrm>
            <a:prstGeom prst="rect">
              <a:avLst/>
            </a:prstGeom>
            <a:noFill/>
          </p:spPr>
          <p:txBody>
            <a:bodyPr wrap="square" rtlCol="0">
              <a:spAutoFit/>
            </a:bodyPr>
            <a:lstStyle/>
            <a:p>
              <a:pPr algn="ctr"/>
              <a:r>
                <a:rPr lang="en-US" b="1" dirty="0"/>
                <a:t>Remaining Sensors</a:t>
              </a:r>
            </a:p>
          </p:txBody>
        </p:sp>
      </p:grpSp>
      <p:grpSp>
        <p:nvGrpSpPr>
          <p:cNvPr id="30" name="Group 29">
            <a:extLst>
              <a:ext uri="{FF2B5EF4-FFF2-40B4-BE49-F238E27FC236}">
                <a16:creationId xmlns:a16="http://schemas.microsoft.com/office/drawing/2014/main" id="{BF387021-E9BE-B54D-9DDB-8A57D68F1521}"/>
              </a:ext>
            </a:extLst>
          </p:cNvPr>
          <p:cNvGrpSpPr/>
          <p:nvPr/>
        </p:nvGrpSpPr>
        <p:grpSpPr>
          <a:xfrm>
            <a:off x="0" y="1561167"/>
            <a:ext cx="4663532" cy="2492595"/>
            <a:chOff x="0" y="1561167"/>
            <a:chExt cx="4663532" cy="2492595"/>
          </a:xfrm>
        </p:grpSpPr>
        <p:grpSp>
          <p:nvGrpSpPr>
            <p:cNvPr id="21" name="Group 20">
              <a:extLst>
                <a:ext uri="{FF2B5EF4-FFF2-40B4-BE49-F238E27FC236}">
                  <a16:creationId xmlns:a16="http://schemas.microsoft.com/office/drawing/2014/main" id="{EC2CAB2A-22F6-944F-9D11-DB09EBC96BC4}"/>
                </a:ext>
              </a:extLst>
            </p:cNvPr>
            <p:cNvGrpSpPr/>
            <p:nvPr/>
          </p:nvGrpSpPr>
          <p:grpSpPr>
            <a:xfrm>
              <a:off x="0" y="1561167"/>
              <a:ext cx="4663532" cy="2492595"/>
              <a:chOff x="0" y="1561167"/>
              <a:chExt cx="4663532" cy="2492595"/>
            </a:xfrm>
          </p:grpSpPr>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3"/>
              <a:stretch>
                <a:fillRect/>
              </a:stretch>
            </p:blipFill>
            <p:spPr>
              <a:xfrm>
                <a:off x="0" y="1721996"/>
                <a:ext cx="4663532" cy="2331766"/>
              </a:xfrm>
              <a:prstGeom prst="rect">
                <a:avLst/>
              </a:prstGeom>
            </p:spPr>
          </p:pic>
          <p:sp>
            <p:nvSpPr>
              <p:cNvPr id="14" name="TextBox 13">
                <a:extLst>
                  <a:ext uri="{FF2B5EF4-FFF2-40B4-BE49-F238E27FC236}">
                    <a16:creationId xmlns:a16="http://schemas.microsoft.com/office/drawing/2014/main" id="{BDDE542F-85F7-D04A-8FE8-5EEA16BFDB44}"/>
                  </a:ext>
                </a:extLst>
              </p:cNvPr>
              <p:cNvSpPr txBox="1"/>
              <p:nvPr/>
            </p:nvSpPr>
            <p:spPr>
              <a:xfrm>
                <a:off x="1714501" y="1561167"/>
                <a:ext cx="1752600" cy="369332"/>
              </a:xfrm>
              <a:prstGeom prst="rect">
                <a:avLst/>
              </a:prstGeom>
              <a:noFill/>
            </p:spPr>
            <p:txBody>
              <a:bodyPr wrap="square" rtlCol="0">
                <a:spAutoFit/>
              </a:bodyPr>
              <a:lstStyle/>
              <a:p>
                <a:r>
                  <a:rPr lang="en-US" b="1" dirty="0"/>
                  <a:t>Data Outliers</a:t>
                </a:r>
              </a:p>
            </p:txBody>
          </p:sp>
        </p:grpSp>
        <p:grpSp>
          <p:nvGrpSpPr>
            <p:cNvPr id="17" name="Group 16">
              <a:extLst>
                <a:ext uri="{FF2B5EF4-FFF2-40B4-BE49-F238E27FC236}">
                  <a16:creationId xmlns:a16="http://schemas.microsoft.com/office/drawing/2014/main" id="{5B95D592-B75E-7C45-95F3-B8572770A811}"/>
                </a:ext>
              </a:extLst>
            </p:cNvPr>
            <p:cNvGrpSpPr/>
            <p:nvPr/>
          </p:nvGrpSpPr>
          <p:grpSpPr>
            <a:xfrm>
              <a:off x="1066800" y="2004365"/>
              <a:ext cx="3163408" cy="1958413"/>
              <a:chOff x="1066800" y="2004365"/>
              <a:chExt cx="3163408" cy="1958413"/>
            </a:xfrm>
          </p:grpSpPr>
          <p:sp>
            <p:nvSpPr>
              <p:cNvPr id="12" name="Rounded Rectangle 11">
                <a:extLst>
                  <a:ext uri="{FF2B5EF4-FFF2-40B4-BE49-F238E27FC236}">
                    <a16:creationId xmlns:a16="http://schemas.microsoft.com/office/drawing/2014/main" id="{9FF7D1F8-3934-7D4C-8542-409D6BFACBCD}"/>
                  </a:ext>
                </a:extLst>
              </p:cNvPr>
              <p:cNvSpPr/>
              <p:nvPr/>
            </p:nvSpPr>
            <p:spPr>
              <a:xfrm>
                <a:off x="3707238" y="2004365"/>
                <a:ext cx="490910" cy="19475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8D481EC7-54D3-D448-892D-62124DA74E31}"/>
                  </a:ext>
                </a:extLst>
              </p:cNvPr>
              <p:cNvSpPr/>
              <p:nvPr/>
            </p:nvSpPr>
            <p:spPr>
              <a:xfrm>
                <a:off x="1066800" y="2011680"/>
                <a:ext cx="537327" cy="19401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4C8DFF82-FB76-C243-8E1D-76E67BB90016}"/>
                  </a:ext>
                </a:extLst>
              </p:cNvPr>
              <p:cNvGrpSpPr/>
              <p:nvPr/>
            </p:nvGrpSpPr>
            <p:grpSpPr>
              <a:xfrm>
                <a:off x="3724942" y="3731946"/>
                <a:ext cx="505266" cy="230832"/>
                <a:chOff x="3724942" y="3731946"/>
                <a:chExt cx="505266" cy="230832"/>
              </a:xfrm>
            </p:grpSpPr>
            <p:sp>
              <p:nvSpPr>
                <p:cNvPr id="16" name="Rectangle 15">
                  <a:extLst>
                    <a:ext uri="{FF2B5EF4-FFF2-40B4-BE49-F238E27FC236}">
                      <a16:creationId xmlns:a16="http://schemas.microsoft.com/office/drawing/2014/main" id="{2DA56845-CA7D-4F42-B3BC-B0A258CBBBDA}"/>
                    </a:ext>
                  </a:extLst>
                </p:cNvPr>
                <p:cNvSpPr/>
                <p:nvPr/>
              </p:nvSpPr>
              <p:spPr>
                <a:xfrm>
                  <a:off x="3771044" y="3764323"/>
                  <a:ext cx="381000" cy="13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7C4A2B-8CF2-474B-9548-C3EF1985AF46}"/>
                    </a:ext>
                  </a:extLst>
                </p:cNvPr>
                <p:cNvSpPr txBox="1"/>
                <p:nvPr/>
              </p:nvSpPr>
              <p:spPr>
                <a:xfrm>
                  <a:off x="3724942" y="3731946"/>
                  <a:ext cx="505266" cy="230832"/>
                </a:xfrm>
                <a:prstGeom prst="rect">
                  <a:avLst/>
                </a:prstGeom>
                <a:noFill/>
              </p:spPr>
              <p:txBody>
                <a:bodyPr wrap="square" rtlCol="0">
                  <a:spAutoFit/>
                </a:bodyPr>
                <a:lstStyle/>
                <a:p>
                  <a:r>
                    <a:rPr lang="en-US" sz="900" dirty="0"/>
                    <a:t>TABS</a:t>
                  </a:r>
                </a:p>
              </p:txBody>
            </p:sp>
          </p:grpSp>
          <p:grpSp>
            <p:nvGrpSpPr>
              <p:cNvPr id="15" name="Group 14">
                <a:extLst>
                  <a:ext uri="{FF2B5EF4-FFF2-40B4-BE49-F238E27FC236}">
                    <a16:creationId xmlns:a16="http://schemas.microsoft.com/office/drawing/2014/main" id="{6870E976-591D-1D40-B40B-353E2930645E}"/>
                  </a:ext>
                </a:extLst>
              </p:cNvPr>
              <p:cNvGrpSpPr/>
              <p:nvPr/>
            </p:nvGrpSpPr>
            <p:grpSpPr>
              <a:xfrm>
                <a:off x="1086867" y="3727821"/>
                <a:ext cx="505266" cy="230832"/>
                <a:chOff x="1086867" y="3727821"/>
                <a:chExt cx="505266" cy="230832"/>
              </a:xfrm>
            </p:grpSpPr>
            <p:sp>
              <p:nvSpPr>
                <p:cNvPr id="4" name="Rectangle 3">
                  <a:extLst>
                    <a:ext uri="{FF2B5EF4-FFF2-40B4-BE49-F238E27FC236}">
                      <a16:creationId xmlns:a16="http://schemas.microsoft.com/office/drawing/2014/main" id="{684830B1-3099-234A-8F47-3A468A1496A2}"/>
                    </a:ext>
                  </a:extLst>
                </p:cNvPr>
                <p:cNvSpPr/>
                <p:nvPr/>
              </p:nvSpPr>
              <p:spPr>
                <a:xfrm>
                  <a:off x="1143289" y="3764323"/>
                  <a:ext cx="381000" cy="13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098A408-ABCD-CA47-B923-68BC89C288E8}"/>
                    </a:ext>
                  </a:extLst>
                </p:cNvPr>
                <p:cNvSpPr txBox="1"/>
                <p:nvPr/>
              </p:nvSpPr>
              <p:spPr>
                <a:xfrm>
                  <a:off x="1086867" y="3727821"/>
                  <a:ext cx="505266" cy="230832"/>
                </a:xfrm>
                <a:prstGeom prst="rect">
                  <a:avLst/>
                </a:prstGeom>
                <a:noFill/>
              </p:spPr>
              <p:txBody>
                <a:bodyPr wrap="square" rtlCol="0">
                  <a:spAutoFit/>
                </a:bodyPr>
                <a:lstStyle/>
                <a:p>
                  <a:r>
                    <a:rPr lang="en-US" sz="900" dirty="0"/>
                    <a:t>42047</a:t>
                  </a:r>
                </a:p>
              </p:txBody>
            </p:sp>
          </p:grpSp>
        </p:grpSp>
      </p:grpSp>
      <p:grpSp>
        <p:nvGrpSpPr>
          <p:cNvPr id="29" name="Group 28">
            <a:extLst>
              <a:ext uri="{FF2B5EF4-FFF2-40B4-BE49-F238E27FC236}">
                <a16:creationId xmlns:a16="http://schemas.microsoft.com/office/drawing/2014/main" id="{A987A4FD-0022-1B43-A765-2DBA03001628}"/>
              </a:ext>
            </a:extLst>
          </p:cNvPr>
          <p:cNvGrpSpPr/>
          <p:nvPr/>
        </p:nvGrpSpPr>
        <p:grpSpPr>
          <a:xfrm>
            <a:off x="4957255" y="4467966"/>
            <a:ext cx="3546714" cy="2237634"/>
            <a:chOff x="4957255" y="4397464"/>
            <a:chExt cx="3546714" cy="2237634"/>
          </a:xfrm>
        </p:grpSpPr>
        <p:pic>
          <p:nvPicPr>
            <p:cNvPr id="18" name="Picture 17" descr="A screenshot of a cell phone&#10;&#10;Description automatically generated">
              <a:extLst>
                <a:ext uri="{FF2B5EF4-FFF2-40B4-BE49-F238E27FC236}">
                  <a16:creationId xmlns:a16="http://schemas.microsoft.com/office/drawing/2014/main" id="{1BB10CF5-B5E5-B349-851E-AA346B16F40D}"/>
                </a:ext>
              </a:extLst>
            </p:cNvPr>
            <p:cNvPicPr>
              <a:picLocks noChangeAspect="1"/>
            </p:cNvPicPr>
            <p:nvPr/>
          </p:nvPicPr>
          <p:blipFill rotWithShape="1">
            <a:blip r:embed="rId4">
              <a:extLst>
                <a:ext uri="{28A0092B-C50C-407E-A947-70E740481C1C}">
                  <a14:useLocalDpi xmlns:a14="http://schemas.microsoft.com/office/drawing/2010/main" val="0"/>
                </a:ext>
              </a:extLst>
            </a:blip>
            <a:srcRect b="2340"/>
            <a:stretch/>
          </p:blipFill>
          <p:spPr>
            <a:xfrm>
              <a:off x="4957255" y="4397464"/>
              <a:ext cx="3546714" cy="2237634"/>
            </a:xfrm>
            <a:prstGeom prst="rect">
              <a:avLst/>
            </a:prstGeom>
          </p:spPr>
        </p:pic>
        <p:sp>
          <p:nvSpPr>
            <p:cNvPr id="26" name="TextBox 25">
              <a:extLst>
                <a:ext uri="{FF2B5EF4-FFF2-40B4-BE49-F238E27FC236}">
                  <a16:creationId xmlns:a16="http://schemas.microsoft.com/office/drawing/2014/main" id="{8750E233-B973-FB47-9C3D-98FB8F78F8F4}"/>
                </a:ext>
              </a:extLst>
            </p:cNvPr>
            <p:cNvSpPr txBox="1"/>
            <p:nvPr/>
          </p:nvSpPr>
          <p:spPr>
            <a:xfrm>
              <a:off x="5615781" y="4572195"/>
              <a:ext cx="1523200" cy="276999"/>
            </a:xfrm>
            <a:prstGeom prst="rect">
              <a:avLst/>
            </a:prstGeom>
            <a:noFill/>
          </p:spPr>
          <p:txBody>
            <a:bodyPr wrap="square" rtlCol="0">
              <a:spAutoFit/>
            </a:bodyPr>
            <a:lstStyle/>
            <a:p>
              <a:r>
                <a:rPr lang="en-US" sz="1200" b="1" dirty="0"/>
                <a:t>p</a:t>
              </a:r>
              <a:r>
                <a:rPr lang="en-US" sz="1200" b="1" baseline="-25000" dirty="0"/>
                <a:t>42047</a:t>
              </a:r>
              <a:r>
                <a:rPr lang="en-US" sz="1200" b="1" dirty="0"/>
                <a:t>=6.074e-248</a:t>
              </a:r>
            </a:p>
          </p:txBody>
        </p:sp>
      </p:grpSp>
      <p:grpSp>
        <p:nvGrpSpPr>
          <p:cNvPr id="22" name="Group 21">
            <a:extLst>
              <a:ext uri="{FF2B5EF4-FFF2-40B4-BE49-F238E27FC236}">
                <a16:creationId xmlns:a16="http://schemas.microsoft.com/office/drawing/2014/main" id="{F7F9CAC1-8E15-3741-A6B3-CDF1A7E5EBA9}"/>
              </a:ext>
            </a:extLst>
          </p:cNvPr>
          <p:cNvGrpSpPr/>
          <p:nvPr/>
        </p:nvGrpSpPr>
        <p:grpSpPr>
          <a:xfrm>
            <a:off x="4642214" y="1561167"/>
            <a:ext cx="4165256" cy="2807530"/>
            <a:chOff x="4642214" y="1561167"/>
            <a:chExt cx="4165256" cy="2807530"/>
          </a:xfrm>
        </p:grpSpPr>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214" y="1638602"/>
              <a:ext cx="4044586" cy="2730095"/>
            </a:xfrm>
            <a:prstGeom prst="rect">
              <a:avLst/>
            </a:prstGeom>
          </p:spPr>
        </p:pic>
        <p:sp>
          <p:nvSpPr>
            <p:cNvPr id="28" name="TextBox 27">
              <a:extLst>
                <a:ext uri="{FF2B5EF4-FFF2-40B4-BE49-F238E27FC236}">
                  <a16:creationId xmlns:a16="http://schemas.microsoft.com/office/drawing/2014/main" id="{6C94F8AC-5A74-A94D-BDCA-CD79AD486B7B}"/>
                </a:ext>
              </a:extLst>
            </p:cNvPr>
            <p:cNvSpPr txBox="1"/>
            <p:nvPr/>
          </p:nvSpPr>
          <p:spPr>
            <a:xfrm>
              <a:off x="4876800" y="1561167"/>
              <a:ext cx="3930670" cy="338554"/>
            </a:xfrm>
            <a:prstGeom prst="rect">
              <a:avLst/>
            </a:prstGeom>
            <a:solidFill>
              <a:schemeClr val="bg1"/>
            </a:solidFill>
          </p:spPr>
          <p:txBody>
            <a:bodyPr wrap="square" rtlCol="0">
              <a:spAutoFit/>
            </a:bodyPr>
            <a:lstStyle/>
            <a:p>
              <a:pPr algn="ctr"/>
              <a:r>
                <a:rPr lang="en-US" sz="1600" b="1" dirty="0"/>
                <a:t>8764314</a:t>
              </a:r>
            </a:p>
          </p:txBody>
        </p:sp>
      </p:grpSp>
    </p:spTree>
    <p:extLst>
      <p:ext uri="{BB962C8B-B14F-4D97-AF65-F5344CB8AC3E}">
        <p14:creationId xmlns:p14="http://schemas.microsoft.com/office/powerpoint/2010/main" val="404726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rotWithShape="1">
          <a:blip r:embed="rId2"/>
          <a:srcRect l="7973" t="6834" r="8879" b="4323"/>
          <a:stretch/>
        </p:blipFill>
        <p:spPr>
          <a:xfrm>
            <a:off x="952500" y="1771389"/>
            <a:ext cx="7239000" cy="3867411"/>
          </a:xfrm>
          <a:prstGeom prst="rect">
            <a:avLst/>
          </a:prstGeom>
        </p:spPr>
      </p:pic>
      <p:sp>
        <p:nvSpPr>
          <p:cNvPr id="4" name="TextBox 3">
            <a:extLst>
              <a:ext uri="{FF2B5EF4-FFF2-40B4-BE49-F238E27FC236}">
                <a16:creationId xmlns:a16="http://schemas.microsoft.com/office/drawing/2014/main" id="{B9CCD970-F7F6-0A4F-88A7-C53EC638B3B7}"/>
              </a:ext>
            </a:extLst>
          </p:cNvPr>
          <p:cNvSpPr txBox="1"/>
          <p:nvPr/>
        </p:nvSpPr>
        <p:spPr>
          <a:xfrm>
            <a:off x="1714500" y="5638800"/>
            <a:ext cx="5715000" cy="738664"/>
          </a:xfrm>
          <a:prstGeom prst="rect">
            <a:avLst/>
          </a:prstGeom>
          <a:noFill/>
        </p:spPr>
        <p:txBody>
          <a:bodyPr wrap="square" rtlCol="0">
            <a:spAutoFit/>
          </a:bodyPr>
          <a:lstStyle/>
          <a:p>
            <a:pPr algn="ctr"/>
            <a:r>
              <a:rPr lang="en-US" sz="1400"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8515350" cy="4752975"/>
          </a:xfrm>
        </p:spPr>
        <p:txBody>
          <a:bodyPr/>
          <a:lstStyle/>
          <a:p>
            <a:pPr marL="0" indent="0">
              <a:buNone/>
            </a:pPr>
            <a:r>
              <a:rPr lang="en-US" sz="1600" dirty="0"/>
              <a:t>As stated, the correlation and p-value tests were the driving factor for the analysis.  The grey data here shows the population of water temperatures recorded over the entire summer.  The blue dates highlight the timeframe that was recorded in the several days leading up to Harvey landfall.</a:t>
            </a:r>
          </a:p>
        </p:txBody>
      </p:sp>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3108543"/>
          </a:xfrm>
          <a:prstGeom prst="rect">
            <a:avLst/>
          </a:prstGeom>
          <a:noFill/>
        </p:spPr>
        <p:txBody>
          <a:bodyPr wrap="square" rtlCol="0">
            <a:spAutoFit/>
          </a:bodyPr>
          <a:lstStyle/>
          <a:p>
            <a:r>
              <a:rPr lang="en-US" sz="1400" dirty="0"/>
              <a:t>The yellow line was installed for reference.   </a:t>
            </a:r>
          </a:p>
          <a:p>
            <a:r>
              <a:rPr lang="en-US" sz="1400" dirty="0"/>
              <a:t>Through meteorological  research, it has been noted that the strongest storms typically occur with water temps over 26°C – note that all of the data prior to Harvey landfall is above the “go/ no-go” line.</a:t>
            </a:r>
          </a:p>
        </p:txBody>
      </p:sp>
      <p:pic>
        <p:nvPicPr>
          <p:cNvPr id="7" name="Picture 6">
            <a:extLst>
              <a:ext uri="{FF2B5EF4-FFF2-40B4-BE49-F238E27FC236}">
                <a16:creationId xmlns:a16="http://schemas.microsoft.com/office/drawing/2014/main" id="{9FE40567-6B9D-A049-8CEF-DCDE22856FBF}"/>
              </a:ext>
            </a:extLst>
          </p:cNvPr>
          <p:cNvPicPr>
            <a:picLocks noChangeAspect="1"/>
          </p:cNvPicPr>
          <p:nvPr/>
        </p:nvPicPr>
        <p:blipFill>
          <a:blip r:embed="rId2"/>
          <a:stretch>
            <a:fillRect/>
          </a:stretch>
        </p:blipFill>
        <p:spPr>
          <a:xfrm>
            <a:off x="2402796" y="2590800"/>
            <a:ext cx="6741204" cy="4267200"/>
          </a:xfrm>
          <a:prstGeom prst="rect">
            <a:avLst/>
          </a:prstGeom>
        </p:spPr>
      </p:pic>
    </p:spTree>
    <p:extLst>
      <p:ext uri="{BB962C8B-B14F-4D97-AF65-F5344CB8AC3E}">
        <p14:creationId xmlns:p14="http://schemas.microsoft.com/office/powerpoint/2010/main" val="699964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Pressure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8382000" cy="4752975"/>
          </a:xfrm>
        </p:spPr>
        <p:txBody>
          <a:bodyPr/>
          <a:lstStyle/>
          <a:p>
            <a:pPr marL="0" indent="0">
              <a:buNone/>
            </a:pPr>
            <a:r>
              <a:rPr lang="en-US" sz="1600" dirty="0"/>
              <a:t>Per our data acquisition, Air Pressure showed the greatest correlation to rising wind speeds.  The grey area here, as before, shows the population data for the entire summer data set.  The brown and yellow show August and hurricane specific data that we would have expected to trend with rising wind speed. </a:t>
            </a:r>
          </a:p>
        </p:txBody>
      </p:sp>
      <p:sp>
        <p:nvSpPr>
          <p:cNvPr id="9" name="TextBox 8">
            <a:extLst>
              <a:ext uri="{FF2B5EF4-FFF2-40B4-BE49-F238E27FC236}">
                <a16:creationId xmlns:a16="http://schemas.microsoft.com/office/drawing/2014/main" id="{675034F5-D32F-CB4B-BD7B-EB36BC09D317}"/>
              </a:ext>
            </a:extLst>
          </p:cNvPr>
          <p:cNvSpPr txBox="1"/>
          <p:nvPr/>
        </p:nvSpPr>
        <p:spPr>
          <a:xfrm>
            <a:off x="76200" y="3200400"/>
            <a:ext cx="1106770" cy="2893100"/>
          </a:xfrm>
          <a:prstGeom prst="rect">
            <a:avLst/>
          </a:prstGeom>
          <a:noFill/>
        </p:spPr>
        <p:txBody>
          <a:bodyPr wrap="square" rtlCol="0">
            <a:spAutoFit/>
          </a:bodyPr>
          <a:lstStyle/>
          <a:p>
            <a:r>
              <a:rPr lang="en-US" sz="1200" dirty="0"/>
              <a:t>The green “Harvey Data” was acquired via National Hurricane Center –</a:t>
            </a:r>
          </a:p>
          <a:p>
            <a:r>
              <a:rPr lang="en-US" sz="1200" dirty="0"/>
              <a:t>This completely overlays the expected speed vs. Air Pressure relationship. </a:t>
            </a:r>
          </a:p>
          <a:p>
            <a:r>
              <a:rPr lang="en-US" sz="1400" dirty="0"/>
              <a:t>   </a:t>
            </a:r>
          </a:p>
        </p:txBody>
      </p:sp>
      <p:pic>
        <p:nvPicPr>
          <p:cNvPr id="6" name="Picture 5">
            <a:extLst>
              <a:ext uri="{FF2B5EF4-FFF2-40B4-BE49-F238E27FC236}">
                <a16:creationId xmlns:a16="http://schemas.microsoft.com/office/drawing/2014/main" id="{5857FD62-77C0-F44A-A9E6-83D42F64B2B3}"/>
              </a:ext>
            </a:extLst>
          </p:cNvPr>
          <p:cNvPicPr>
            <a:picLocks noChangeAspect="1"/>
          </p:cNvPicPr>
          <p:nvPr/>
        </p:nvPicPr>
        <p:blipFill>
          <a:blip r:embed="rId2"/>
          <a:stretch>
            <a:fillRect/>
          </a:stretch>
        </p:blipFill>
        <p:spPr>
          <a:xfrm>
            <a:off x="1182970" y="2743200"/>
            <a:ext cx="7941151" cy="4114800"/>
          </a:xfrm>
          <a:prstGeom prst="rect">
            <a:avLst/>
          </a:prstGeom>
        </p:spPr>
      </p:pic>
    </p:spTree>
    <p:extLst>
      <p:ext uri="{BB962C8B-B14F-4D97-AF65-F5344CB8AC3E}">
        <p14:creationId xmlns:p14="http://schemas.microsoft.com/office/powerpoint/2010/main" val="113127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Complete P-Value Data</a:t>
            </a:r>
            <a:endParaRPr lang="uk-UA" altLang="en-US" b="1" dirty="0">
              <a:latin typeface="Tahoma" panose="020B060403050404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11FC655B-6C18-EC44-AEFD-016A99675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10" y="3581400"/>
            <a:ext cx="7200390" cy="2787650"/>
          </a:xfrm>
          <a:prstGeom prst="rect">
            <a:avLst/>
          </a:prstGeom>
        </p:spPr>
      </p:pic>
      <p:sp>
        <p:nvSpPr>
          <p:cNvPr id="2" name="TextBox 1">
            <a:extLst>
              <a:ext uri="{FF2B5EF4-FFF2-40B4-BE49-F238E27FC236}">
                <a16:creationId xmlns:a16="http://schemas.microsoft.com/office/drawing/2014/main" id="{FB0E7430-2380-A144-BA51-8F329CFC53FF}"/>
              </a:ext>
            </a:extLst>
          </p:cNvPr>
          <p:cNvSpPr txBox="1"/>
          <p:nvPr/>
        </p:nvSpPr>
        <p:spPr>
          <a:xfrm>
            <a:off x="1143000" y="1735196"/>
            <a:ext cx="7086600" cy="1200329"/>
          </a:xfrm>
          <a:prstGeom prst="rect">
            <a:avLst/>
          </a:prstGeom>
          <a:noFill/>
        </p:spPr>
        <p:txBody>
          <a:bodyPr wrap="square" rtlCol="0">
            <a:spAutoFit/>
          </a:bodyPr>
          <a:lstStyle/>
          <a:p>
            <a:r>
              <a:rPr lang="en-US" dirty="0"/>
              <a:t>This slide included for reference data detailing the statistical analysis.  The main deciding factor is the correlation coefficient.  These p-values support the significance of that attribute as it relates to hurricane strength (wind speed). </a:t>
            </a:r>
          </a:p>
        </p:txBody>
      </p:sp>
      <p:sp>
        <p:nvSpPr>
          <p:cNvPr id="3" name="TextBox 2">
            <a:extLst>
              <a:ext uri="{FF2B5EF4-FFF2-40B4-BE49-F238E27FC236}">
                <a16:creationId xmlns:a16="http://schemas.microsoft.com/office/drawing/2014/main" id="{5BEC73AC-0E38-BC45-9E13-8C759159B537}"/>
              </a:ext>
            </a:extLst>
          </p:cNvPr>
          <p:cNvSpPr txBox="1"/>
          <p:nvPr/>
        </p:nvSpPr>
        <p:spPr>
          <a:xfrm>
            <a:off x="3019552" y="3212068"/>
            <a:ext cx="3104896" cy="369332"/>
          </a:xfrm>
          <a:prstGeom prst="rect">
            <a:avLst/>
          </a:prstGeom>
          <a:noFill/>
        </p:spPr>
        <p:txBody>
          <a:bodyPr wrap="square" rtlCol="0">
            <a:spAutoFit/>
          </a:bodyPr>
          <a:lstStyle/>
          <a:p>
            <a:pPr algn="ctr"/>
            <a:r>
              <a:rPr lang="en-US" b="1" dirty="0"/>
              <a:t>Complete P-Value Results</a:t>
            </a:r>
          </a:p>
        </p:txBody>
      </p:sp>
      <p:sp>
        <p:nvSpPr>
          <p:cNvPr id="9" name="Rounded Rectangle 8">
            <a:extLst>
              <a:ext uri="{FF2B5EF4-FFF2-40B4-BE49-F238E27FC236}">
                <a16:creationId xmlns:a16="http://schemas.microsoft.com/office/drawing/2014/main" id="{5FC06010-DBD8-7242-912D-00BD65CB626E}"/>
              </a:ext>
            </a:extLst>
          </p:cNvPr>
          <p:cNvSpPr/>
          <p:nvPr/>
        </p:nvSpPr>
        <p:spPr>
          <a:xfrm>
            <a:off x="1872943" y="3886200"/>
            <a:ext cx="1251257" cy="2362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78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points useful that were necessary for analysis that lie in a vicinity of the path of the storm.</a:t>
            </a:r>
          </a:p>
          <a:p>
            <a:pPr>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of the data sets collected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 (platform down or damaged).</a:t>
            </a:r>
          </a:p>
          <a:p>
            <a:pPr lvl="1">
              <a:lnSpc>
                <a:spcPct val="80000"/>
              </a:lnSpc>
            </a:pPr>
            <a:r>
              <a:rPr lang="en-US" altLang="ko-KR" sz="1600" dirty="0">
                <a:latin typeface="Verdana" panose="020B0604030504040204" pitchFamily="34" charset="0"/>
                <a:ea typeface="굴림" panose="020B0600000101010101" pitchFamily="34" charset="-127"/>
              </a:rPr>
              <a:t>Specifically, salinity and wind speeds were incomplete.</a:t>
            </a:r>
          </a:p>
          <a:p>
            <a:pPr lvl="1">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533400" y="1828800"/>
            <a:ext cx="7772400" cy="4572000"/>
          </a:xfrm>
        </p:spPr>
        <p:txBody>
          <a:bodyPr/>
          <a:lstStyle/>
          <a:p>
            <a:pPr>
              <a:lnSpc>
                <a:spcPct val="80000"/>
              </a:lnSpc>
            </a:pPr>
            <a:r>
              <a:rPr lang="en-US" altLang="ko-KR" sz="1600" dirty="0">
                <a:latin typeface="Verdana" panose="020B0604030504040204" pitchFamily="34" charset="0"/>
                <a:ea typeface="굴림" panose="020B0600000101010101" pitchFamily="34" charset="-127"/>
              </a:rPr>
              <a:t>Conclusive evidence presented itself as result of the correlation and p-value testing.  Air Pressure mathematically related to windspeed inversely with the most significance. </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b="1" i="1" dirty="0">
                <a:latin typeface="Verdana" panose="020B0604030504040204" pitchFamily="34" charset="0"/>
                <a:ea typeface="굴림" panose="020B0600000101010101" pitchFamily="34" charset="-127"/>
              </a:rPr>
              <a:t>The null hypothesis that sea water temperature would effect the hurricane intensity the most was disproven by these tests. However, we did see many expected correlations.</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The Air Pressure Firefly diagram points out some interesting data.  The actual wind speeds collected for the plotted location during the timeframe of the hurricane are actually quite low, although elevated from the bulk of the summer data collected.  The sonar data does overlay expectedly for hurricane force winds at the lower pressure levels. </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Another interesting Sea Water Firefly showed that, as expected, water temperatures in the days just before landfall of Harvey are indeed vastly above the “elevated risk” levels for hurricane development as put forth by meteorological study.</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Test results 0 = no correlation, no significance, and/or no data.  We would have enjoyed gathering more intel on these locations/attributes.</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Continued Analysis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504113" cy="817562"/>
          </a:xfrm>
        </p:spPr>
        <p:txBody>
          <a:bodyPr/>
          <a:lstStyle/>
          <a:p>
            <a:pPr marL="0" indent="0">
              <a:lnSpc>
                <a:spcPct val="80000"/>
              </a:lnSpc>
              <a:buNone/>
            </a:pPr>
            <a:r>
              <a:rPr lang="en-US" altLang="ko-KR" sz="1600" dirty="0">
                <a:latin typeface="Verdana" panose="020B0604030504040204" pitchFamily="34" charset="0"/>
                <a:ea typeface="굴림" panose="020B0600000101010101" pitchFamily="34" charset="-127"/>
              </a:rPr>
              <a:t>Weather data is rarely complete.  Solid lessons were learned in the realm of cleaning, using what is actually available/tangible data, searching for supporting documentation, and creating a minimum viable deliverable before spending extra time on completeness.  </a:t>
            </a:r>
          </a:p>
          <a:p>
            <a:pPr marL="0" indent="0">
              <a:lnSpc>
                <a:spcPct val="80000"/>
              </a:lnSpc>
              <a:buNone/>
            </a:pPr>
            <a:endParaRPr lang="en-US" altLang="ko-KR" sz="1600" dirty="0">
              <a:latin typeface="Verdana" panose="020B0604030504040204" pitchFamily="34" charset="0"/>
              <a:ea typeface="굴림" panose="020B0600000101010101" pitchFamily="34" charset="-127"/>
            </a:endParaRPr>
          </a:p>
          <a:p>
            <a:pPr marL="0" indent="0">
              <a:lnSpc>
                <a:spcPct val="80000"/>
              </a:lnSpc>
              <a:buNone/>
            </a:pPr>
            <a:r>
              <a:rPr lang="en-US" altLang="ko-KR" sz="1600" dirty="0">
                <a:latin typeface="Verdana" panose="020B0604030504040204" pitchFamily="34" charset="0"/>
                <a:ea typeface="굴림" panose="020B0600000101010101" pitchFamily="34" charset="-127"/>
              </a:rPr>
              <a:t>Interesting analysis could continue with extra effort and time:</a:t>
            </a:r>
          </a:p>
          <a:p>
            <a:pPr marL="0" indent="0">
              <a:lnSpc>
                <a:spcPct val="80000"/>
              </a:lnSpc>
              <a:buNone/>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Using regression studies to compare historical data/seasonality to the Harvey-specific data</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Continue to slice and study segments of data via K-means clustering.  Centroid results could present some interesting divergences.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Revisit the incomplete data; use extra resources; extend analysis.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 new measurements of intensity such as size or development speed of the hurricane for an extra dimension. </a:t>
            </a: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2646361"/>
            <a:ext cx="6769100" cy="817562"/>
          </a:xfrm>
        </p:spPr>
        <p:txBody>
          <a:bodyPr/>
          <a:lstStyle/>
          <a:p>
            <a:pPr marL="0" indent="0" algn="ctr">
              <a:lnSpc>
                <a:spcPct val="80000"/>
              </a:lnSpc>
              <a:buNone/>
            </a:pPr>
            <a:r>
              <a:rPr lang="en-US" altLang="ko-KR" sz="2000" dirty="0">
                <a:latin typeface="Verdana" panose="020B0604030504040204" pitchFamily="34" charset="0"/>
                <a:ea typeface="굴림" panose="020B0600000101010101" pitchFamily="34" charset="-127"/>
              </a:rPr>
              <a:t>Thank you for your time and attention! </a:t>
            </a:r>
          </a:p>
          <a:p>
            <a:pPr marL="0" indent="0" algn="ctr">
              <a:lnSpc>
                <a:spcPct val="80000"/>
              </a:lnSpc>
              <a:buNone/>
            </a:pPr>
            <a:endParaRPr lang="en-US" altLang="ko-KR" sz="2000" dirty="0">
              <a:latin typeface="Verdana" panose="020B0604030504040204" pitchFamily="34" charset="0"/>
              <a:ea typeface="굴림" panose="020B0600000101010101" pitchFamily="34" charset="-127"/>
            </a:endParaRPr>
          </a:p>
          <a:p>
            <a:pPr marL="0" indent="0" algn="ctr">
              <a:lnSpc>
                <a:spcPct val="80000"/>
              </a:lnSpc>
              <a:buNone/>
            </a:pPr>
            <a:r>
              <a:rPr lang="en-US" altLang="ko-KR" sz="2000" dirty="0">
                <a:latin typeface="Verdana" panose="020B0604030504040204" pitchFamily="34" charset="0"/>
                <a:ea typeface="굴림" panose="020B0600000101010101" pitchFamily="34" charset="-127"/>
              </a:rPr>
              <a:t>Questions, please!? </a:t>
            </a: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4211639"/>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EB3D-B123-C84E-A0C7-803B63F02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B41526-22DC-5F45-AEDF-3A39CA57456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3F6281D-E40F-D74A-9405-51CEBA77B1BC}"/>
              </a:ext>
            </a:extLst>
          </p:cNvPr>
          <p:cNvPicPr>
            <a:picLocks noChangeAspect="1"/>
          </p:cNvPicPr>
          <p:nvPr/>
        </p:nvPicPr>
        <p:blipFill>
          <a:blip r:embed="rId2"/>
          <a:stretch>
            <a:fillRect/>
          </a:stretch>
        </p:blipFill>
        <p:spPr>
          <a:xfrm>
            <a:off x="0" y="989"/>
            <a:ext cx="9144000" cy="6856021"/>
          </a:xfrm>
          <a:prstGeom prst="rect">
            <a:avLst/>
          </a:prstGeom>
        </p:spPr>
      </p:pic>
      <p:sp>
        <p:nvSpPr>
          <p:cNvPr id="5" name="TextBox 4">
            <a:extLst>
              <a:ext uri="{FF2B5EF4-FFF2-40B4-BE49-F238E27FC236}">
                <a16:creationId xmlns:a16="http://schemas.microsoft.com/office/drawing/2014/main" id="{38B3932F-4F46-7044-806B-25F8BCF2CA9C}"/>
              </a:ext>
            </a:extLst>
          </p:cNvPr>
          <p:cNvSpPr txBox="1"/>
          <p:nvPr/>
        </p:nvSpPr>
        <p:spPr>
          <a:xfrm>
            <a:off x="434440" y="6310313"/>
            <a:ext cx="1697901" cy="369332"/>
          </a:xfrm>
          <a:prstGeom prst="rect">
            <a:avLst/>
          </a:prstGeom>
          <a:noFill/>
        </p:spPr>
        <p:txBody>
          <a:bodyPr wrap="none" rtlCol="0">
            <a:spAutoFit/>
          </a:bodyPr>
          <a:lstStyle/>
          <a:p>
            <a:r>
              <a:rPr lang="en-US" dirty="0"/>
              <a:t>All the sensors</a:t>
            </a:r>
          </a:p>
        </p:txBody>
      </p:sp>
      <p:cxnSp>
        <p:nvCxnSpPr>
          <p:cNvPr id="7" name="Straight Connector 6">
            <a:extLst>
              <a:ext uri="{FF2B5EF4-FFF2-40B4-BE49-F238E27FC236}">
                <a16:creationId xmlns:a16="http://schemas.microsoft.com/office/drawing/2014/main" id="{BACC2F60-EE08-8D49-B65B-2A6EC1818EC4}"/>
              </a:ext>
            </a:extLst>
          </p:cNvPr>
          <p:cNvCxnSpPr/>
          <p:nvPr/>
        </p:nvCxnSpPr>
        <p:spPr>
          <a:xfrm>
            <a:off x="914400" y="6324600"/>
            <a:ext cx="7010400"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70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a:t>
            </a:r>
            <a:r>
              <a:rPr lang="en-US" altLang="ko-KR" sz="1200" b="0" dirty="0">
                <a:latin typeface="Verdana" panose="020B0604030504040204" pitchFamily="34" charset="0"/>
                <a:ea typeface="굴림" panose="020B0600000101010101" pitchFamily="34" charset="-127"/>
              </a:rPr>
              <a:t>(m/s);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a:t>
            </a:r>
            <a:r>
              <a:rPr lang="en-US" altLang="ko-KR" sz="1200" b="0" dirty="0">
                <a:latin typeface="Verdana" panose="020B0604030504040204" pitchFamily="34" charset="0"/>
                <a:ea typeface="굴림" panose="020B0600000101010101" pitchFamily="34" charset="-127"/>
              </a:rPr>
              <a:t>(PSU – practical salinity unit [g of salt in kg of seawater)</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200" b="0" dirty="0">
                <a:latin typeface="Verdana" panose="020B0604030504040204" pitchFamily="34" charset="0"/>
                <a:ea typeface="굴림" panose="020B0600000101010101" pitchFamily="34" charset="-127"/>
              </a:rPr>
              <a:t>(</a:t>
            </a:r>
            <a:r>
              <a:rPr lang="en-US" altLang="ko-KR" sz="1200" b="0" dirty="0" err="1">
                <a:latin typeface="Verdana" panose="020B0604030504040204" pitchFamily="34" charset="0"/>
                <a:ea typeface="굴림" panose="020B0600000101010101" pitchFamily="34" charset="-127"/>
              </a:rPr>
              <a:t>mBar</a:t>
            </a:r>
            <a:r>
              <a:rPr lang="en-US" altLang="ko-KR" sz="12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a:t>
            </a:r>
            <a:r>
              <a:rPr lang="en-US" altLang="ko-KR" sz="1200" b="0" dirty="0">
                <a:latin typeface="Verdana" panose="020B0604030504040204" pitchFamily="34" charset="0"/>
                <a:ea typeface="굴림" panose="020B0600000101010101" pitchFamily="34" charset="-127"/>
              </a:rPr>
              <a:t>(°C)</a:t>
            </a:r>
          </a:p>
          <a:p>
            <a:pPr lvl="1">
              <a:lnSpc>
                <a:spcPct val="80000"/>
              </a:lnSpc>
            </a:pPr>
            <a:r>
              <a:rPr lang="en-US" altLang="ko-KR" sz="1600" b="0" dirty="0">
                <a:latin typeface="Verdana" panose="020B0604030504040204" pitchFamily="34" charset="0"/>
                <a:ea typeface="굴림" panose="020B0600000101010101" pitchFamily="34" charset="-127"/>
              </a:rPr>
              <a:t>Air Temperature </a:t>
            </a:r>
            <a:r>
              <a:rPr lang="en-US" altLang="ko-KR" sz="1200" b="0" dirty="0">
                <a:latin typeface="Verdana" panose="020B0604030504040204" pitchFamily="34" charset="0"/>
                <a:ea typeface="굴림" panose="020B0600000101010101" pitchFamily="34" charset="-127"/>
              </a:rPr>
              <a: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Graphically, we will represent our data in scatter plots to show correlations as well as box plots to show our outliers in within each data set. </a:t>
            </a:r>
          </a:p>
          <a:p>
            <a:pPr lvl="1">
              <a:lnSpc>
                <a:spcPct val="80000"/>
              </a:lnSpc>
            </a:pPr>
            <a:r>
              <a:rPr lang="en-US" altLang="ko-KR" sz="1600" b="0" dirty="0">
                <a:latin typeface="+mj-lt"/>
                <a:ea typeface="굴림" panose="020B0600000101010101" pitchFamily="34" charset="-127"/>
              </a:rPr>
              <a:t>Statistically speaking, correlation coefficient and p-value will be used to assess each attributes relativity to wind speed, our standard for hurricane intensity.  </a:t>
            </a:r>
          </a:p>
          <a:p>
            <a:pPr lvl="1">
              <a:lnSpc>
                <a:spcPct val="80000"/>
              </a:lnSpc>
            </a:pPr>
            <a:r>
              <a:rPr lang="en-US" altLang="ko-KR" sz="1600" b="0" dirty="0">
                <a:latin typeface="+mj-lt"/>
                <a:ea typeface="굴림" panose="020B0600000101010101" pitchFamily="34" charset="-127"/>
              </a:rPr>
              <a:t>Notably, as the project grew, several more data sources were found that would provide very interesting insight,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5240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t>
            </a:r>
            <a:r>
              <a:rPr lang="en-US" altLang="ko-KR" sz="1000" b="1" u="sng"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u="sng"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1000" dirty="0">
                <a:latin typeface="Verdana" panose="020B0604030504040204" pitchFamily="34" charset="0"/>
                <a:ea typeface="굴림" panose="020B0600000101010101" pitchFamily="34" charset="-127"/>
              </a:rPr>
              <a:t>Hurricane Harvey caused unprecedented flooding in the gulf – tied only with the likes of Katrina in terms of $125+billion in damage.  Unbeknownst to many, it weakened and strengthened many times until finally becoming the largest tropical storm in a 12-year span (2005) to make landfall in the United States.   </a:t>
            </a: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71800"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878"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8581" y="1841302"/>
            <a:ext cx="1143000" cy="4616648"/>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a:t>
            </a:r>
          </a:p>
          <a:p>
            <a:endParaRPr lang="en-US" sz="1400" dirty="0"/>
          </a:p>
          <a:p>
            <a:r>
              <a:rPr lang="en-US" sz="1400" dirty="0">
                <a:solidFill>
                  <a:schemeClr val="accent1"/>
                </a:solidFill>
              </a:rPr>
              <a:t>Notice the difference in the average and the median.</a:t>
            </a:r>
          </a:p>
        </p:txBody>
      </p:sp>
      <p:sp>
        <p:nvSpPr>
          <p:cNvPr id="10" name="TextBox 9">
            <a:extLst>
              <a:ext uri="{FF2B5EF4-FFF2-40B4-BE49-F238E27FC236}">
                <a16:creationId xmlns:a16="http://schemas.microsoft.com/office/drawing/2014/main" id="{D554D220-53C7-C845-B0FC-0DC1BF1CAC4C}"/>
              </a:ext>
            </a:extLst>
          </p:cNvPr>
          <p:cNvSpPr txBox="1"/>
          <p:nvPr/>
        </p:nvSpPr>
        <p:spPr>
          <a:xfrm>
            <a:off x="495638" y="22098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47800"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D505C-120B-5842-A6BD-3510B39B2236}"/>
              </a:ext>
            </a:extLst>
          </p:cNvPr>
          <p:cNvSpPr/>
          <p:nvPr/>
        </p:nvSpPr>
        <p:spPr>
          <a:xfrm>
            <a:off x="-228600" y="1266163"/>
            <a:ext cx="7249154" cy="461665"/>
          </a:xfrm>
          <a:prstGeom prst="rect">
            <a:avLst/>
          </a:prstGeom>
        </p:spPr>
        <p:txBody>
          <a:bodyPr wrap="square">
            <a:spAutoFit/>
          </a:bodyPr>
          <a:lstStyle/>
          <a:p>
            <a:pPr lvl="1">
              <a:lnSpc>
                <a:spcPct val="80000"/>
              </a:lnSpc>
            </a:pPr>
            <a:r>
              <a:rPr lang="en-US" altLang="ko-KR" sz="1100" b="1" dirty="0">
                <a:latin typeface="Verdana" panose="020B0604030504040204" pitchFamily="34" charset="0"/>
                <a:ea typeface="굴림" panose="020B0600000101010101" pitchFamily="34" charset="-127"/>
              </a:rPr>
              <a:t>Wind Speed was considered dependent variable.</a:t>
            </a:r>
          </a:p>
          <a:p>
            <a:pPr lvl="1">
              <a:lnSpc>
                <a:spcPct val="80000"/>
              </a:lnSpc>
            </a:pPr>
            <a:endParaRPr lang="en-US" altLang="ko-KR" sz="800" b="1" dirty="0">
              <a:latin typeface="Verdana" panose="020B0604030504040204" pitchFamily="34" charset="0"/>
              <a:ea typeface="굴림" panose="020B0600000101010101" pitchFamily="34" charset="-127"/>
            </a:endParaRPr>
          </a:p>
          <a:p>
            <a:pPr lvl="1">
              <a:lnSpc>
                <a:spcPct val="80000"/>
              </a:lnSpc>
            </a:pPr>
            <a:r>
              <a:rPr lang="en-US" altLang="ko-KR" sz="1100" b="1" dirty="0">
                <a:latin typeface="Verdana" panose="020B0604030504040204" pitchFamily="34" charset="0"/>
                <a:ea typeface="굴림" panose="020B0600000101010101" pitchFamily="34" charset="-127"/>
              </a:rPr>
              <a:t>Salinity, Air and Water Temperature, Air Pressure are the independent variables. </a:t>
            </a:r>
          </a:p>
        </p:txBody>
      </p:sp>
      <p:sp>
        <p:nvSpPr>
          <p:cNvPr id="3" name="Rectangle 2">
            <a:extLst>
              <a:ext uri="{FF2B5EF4-FFF2-40B4-BE49-F238E27FC236}">
                <a16:creationId xmlns:a16="http://schemas.microsoft.com/office/drawing/2014/main" id="{3F1AF5AF-9FB9-5C40-8975-6932AD74E81E}"/>
              </a:ext>
            </a:extLst>
          </p:cNvPr>
          <p:cNvSpPr/>
          <p:nvPr/>
        </p:nvSpPr>
        <p:spPr>
          <a:xfrm>
            <a:off x="1956223" y="3429000"/>
            <a:ext cx="786977" cy="533400"/>
          </a:xfrm>
          <a:prstGeom prst="rect">
            <a:avLst/>
          </a:prstGeom>
          <a:solidFill>
            <a:srgbClr val="FFFF00">
              <a:alpha val="29000"/>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835628-7242-1746-83F0-897C72424155}"/>
              </a:ext>
            </a:extLst>
          </p:cNvPr>
          <p:cNvSpPr/>
          <p:nvPr/>
        </p:nvSpPr>
        <p:spPr>
          <a:xfrm>
            <a:off x="6585006" y="3422375"/>
            <a:ext cx="786977" cy="513521"/>
          </a:xfrm>
          <a:prstGeom prst="rect">
            <a:avLst/>
          </a:prstGeom>
          <a:solidFill>
            <a:srgbClr val="FFFF00">
              <a:alpha val="29000"/>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1E1B97-690B-7941-B0DD-7A61C82308AA}"/>
              </a:ext>
            </a:extLst>
          </p:cNvPr>
          <p:cNvSpPr/>
          <p:nvPr/>
        </p:nvSpPr>
        <p:spPr>
          <a:xfrm>
            <a:off x="1956222" y="2029902"/>
            <a:ext cx="1244178" cy="196334"/>
          </a:xfrm>
          <a:prstGeom prst="rect">
            <a:avLst/>
          </a:prstGeom>
          <a:solidFill>
            <a:srgbClr val="FFFF00">
              <a:alpha val="29000"/>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82B354-654C-3946-B07B-9EED866FE06C}"/>
              </a:ext>
            </a:extLst>
          </p:cNvPr>
          <p:cNvSpPr/>
          <p:nvPr/>
        </p:nvSpPr>
        <p:spPr>
          <a:xfrm>
            <a:off x="6553200" y="2037083"/>
            <a:ext cx="1244178" cy="196334"/>
          </a:xfrm>
          <a:prstGeom prst="rect">
            <a:avLst/>
          </a:prstGeom>
          <a:solidFill>
            <a:srgbClr val="FFFF00">
              <a:alpha val="29000"/>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77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0E58DEA-7C92-5A41-9496-2F67731F73FC}"/>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grpSp>
        <p:nvGrpSpPr>
          <p:cNvPr id="18" name="Group 17">
            <a:extLst>
              <a:ext uri="{FF2B5EF4-FFF2-40B4-BE49-F238E27FC236}">
                <a16:creationId xmlns:a16="http://schemas.microsoft.com/office/drawing/2014/main" id="{E3FB35E6-1636-1245-AF23-65B4F1F80CEC}"/>
              </a:ext>
            </a:extLst>
          </p:cNvPr>
          <p:cNvGrpSpPr/>
          <p:nvPr/>
        </p:nvGrpSpPr>
        <p:grpSpPr>
          <a:xfrm>
            <a:off x="0" y="4267200"/>
            <a:ext cx="5038258" cy="2544801"/>
            <a:chOff x="8505" y="3909652"/>
            <a:chExt cx="5038258" cy="2544801"/>
          </a:xfrm>
        </p:grpSpPr>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rotWithShape="1">
            <a:blip r:embed="rId2"/>
            <a:srcRect b="5560"/>
            <a:stretch/>
          </p:blipFill>
          <p:spPr>
            <a:xfrm>
              <a:off x="8505" y="4075383"/>
              <a:ext cx="5038258" cy="2379070"/>
            </a:xfrm>
            <a:prstGeom prst="rect">
              <a:avLst/>
            </a:prstGeom>
          </p:spPr>
        </p:pic>
        <p:sp>
          <p:nvSpPr>
            <p:cNvPr id="11" name="TextBox 10">
              <a:extLst>
                <a:ext uri="{FF2B5EF4-FFF2-40B4-BE49-F238E27FC236}">
                  <a16:creationId xmlns:a16="http://schemas.microsoft.com/office/drawing/2014/main" id="{D11ED71B-F85C-CC43-B826-6FCBDA4840F5}"/>
                </a:ext>
              </a:extLst>
            </p:cNvPr>
            <p:cNvSpPr txBox="1"/>
            <p:nvPr/>
          </p:nvSpPr>
          <p:spPr>
            <a:xfrm>
              <a:off x="1242871" y="3909652"/>
              <a:ext cx="2625725" cy="369332"/>
            </a:xfrm>
            <a:prstGeom prst="rect">
              <a:avLst/>
            </a:prstGeom>
            <a:noFill/>
          </p:spPr>
          <p:txBody>
            <a:bodyPr wrap="square" rtlCol="0">
              <a:spAutoFit/>
            </a:bodyPr>
            <a:lstStyle/>
            <a:p>
              <a:pPr algn="ctr"/>
              <a:r>
                <a:rPr lang="en-US" b="1" dirty="0"/>
                <a:t>Remaining Sensors</a:t>
              </a:r>
            </a:p>
          </p:txBody>
        </p:sp>
      </p:grpSp>
      <p:grpSp>
        <p:nvGrpSpPr>
          <p:cNvPr id="17" name="Group 16">
            <a:extLst>
              <a:ext uri="{FF2B5EF4-FFF2-40B4-BE49-F238E27FC236}">
                <a16:creationId xmlns:a16="http://schemas.microsoft.com/office/drawing/2014/main" id="{9E1BC94F-A21D-2046-917D-9156382A9A06}"/>
              </a:ext>
            </a:extLst>
          </p:cNvPr>
          <p:cNvGrpSpPr/>
          <p:nvPr/>
        </p:nvGrpSpPr>
        <p:grpSpPr>
          <a:xfrm>
            <a:off x="28100" y="1509045"/>
            <a:ext cx="5038258" cy="2695697"/>
            <a:chOff x="7716" y="1352451"/>
            <a:chExt cx="5038258" cy="2695697"/>
          </a:xfrm>
        </p:grpSpPr>
        <p:grpSp>
          <p:nvGrpSpPr>
            <p:cNvPr id="16" name="Group 15">
              <a:extLst>
                <a:ext uri="{FF2B5EF4-FFF2-40B4-BE49-F238E27FC236}">
                  <a16:creationId xmlns:a16="http://schemas.microsoft.com/office/drawing/2014/main" id="{B29FA145-08EF-3D4E-9793-9C88BB7B8813}"/>
                </a:ext>
              </a:extLst>
            </p:cNvPr>
            <p:cNvGrpSpPr/>
            <p:nvPr/>
          </p:nvGrpSpPr>
          <p:grpSpPr>
            <a:xfrm>
              <a:off x="7716" y="1352451"/>
              <a:ext cx="5038258" cy="2695697"/>
              <a:chOff x="7716" y="1352451"/>
              <a:chExt cx="5038258" cy="2695697"/>
            </a:xfrm>
          </p:grpSpPr>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3"/>
              <a:stretch>
                <a:fillRect/>
              </a:stretch>
            </p:blipFill>
            <p:spPr>
              <a:xfrm>
                <a:off x="7716" y="1529019"/>
                <a:ext cx="5038258" cy="2519129"/>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752600" y="1352451"/>
                <a:ext cx="1752600" cy="369332"/>
              </a:xfrm>
              <a:prstGeom prst="rect">
                <a:avLst/>
              </a:prstGeom>
              <a:noFill/>
            </p:spPr>
            <p:txBody>
              <a:bodyPr wrap="square" rtlCol="0">
                <a:spAutoFit/>
              </a:bodyPr>
              <a:lstStyle/>
              <a:p>
                <a:r>
                  <a:rPr lang="en-US" b="1" dirty="0"/>
                  <a:t>Data Outliers</a:t>
                </a:r>
              </a:p>
            </p:txBody>
          </p:sp>
        </p:grpSp>
        <p:grpSp>
          <p:nvGrpSpPr>
            <p:cNvPr id="15" name="Group 14">
              <a:extLst>
                <a:ext uri="{FF2B5EF4-FFF2-40B4-BE49-F238E27FC236}">
                  <a16:creationId xmlns:a16="http://schemas.microsoft.com/office/drawing/2014/main" id="{6EB79F61-CF94-2C47-A49E-BB497A413329}"/>
                </a:ext>
              </a:extLst>
            </p:cNvPr>
            <p:cNvGrpSpPr/>
            <p:nvPr/>
          </p:nvGrpSpPr>
          <p:grpSpPr>
            <a:xfrm>
              <a:off x="1773774" y="1847771"/>
              <a:ext cx="1057620" cy="2123554"/>
              <a:chOff x="1773774" y="1847771"/>
              <a:chExt cx="1057620" cy="2123554"/>
            </a:xfrm>
          </p:grpSpPr>
          <p:grpSp>
            <p:nvGrpSpPr>
              <p:cNvPr id="8" name="Group 7">
                <a:extLst>
                  <a:ext uri="{FF2B5EF4-FFF2-40B4-BE49-F238E27FC236}">
                    <a16:creationId xmlns:a16="http://schemas.microsoft.com/office/drawing/2014/main" id="{E31FAA77-2891-9146-8A4B-1EC39DF025AD}"/>
                  </a:ext>
                </a:extLst>
              </p:cNvPr>
              <p:cNvGrpSpPr/>
              <p:nvPr/>
            </p:nvGrpSpPr>
            <p:grpSpPr>
              <a:xfrm>
                <a:off x="1793841" y="3730238"/>
                <a:ext cx="1037553" cy="232162"/>
                <a:chOff x="1793841" y="3730238"/>
                <a:chExt cx="1037553" cy="232162"/>
              </a:xfrm>
            </p:grpSpPr>
            <p:sp>
              <p:nvSpPr>
                <p:cNvPr id="4" name="Rectangle 3">
                  <a:extLst>
                    <a:ext uri="{FF2B5EF4-FFF2-40B4-BE49-F238E27FC236}">
                      <a16:creationId xmlns:a16="http://schemas.microsoft.com/office/drawing/2014/main" id="{2FB04DAC-4FAE-1443-A642-C8CA08E85ABA}"/>
                    </a:ext>
                  </a:extLst>
                </p:cNvPr>
                <p:cNvSpPr/>
                <p:nvPr/>
              </p:nvSpPr>
              <p:spPr>
                <a:xfrm>
                  <a:off x="1793841" y="3743886"/>
                  <a:ext cx="1010531" cy="218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0548F0A-F8E3-3545-B5CE-D91E8A460966}"/>
                    </a:ext>
                  </a:extLst>
                </p:cNvPr>
                <p:cNvSpPr txBox="1"/>
                <p:nvPr/>
              </p:nvSpPr>
              <p:spPr>
                <a:xfrm>
                  <a:off x="2326128" y="3730238"/>
                  <a:ext cx="505266" cy="230832"/>
                </a:xfrm>
                <a:prstGeom prst="rect">
                  <a:avLst/>
                </a:prstGeom>
                <a:noFill/>
              </p:spPr>
              <p:txBody>
                <a:bodyPr wrap="square" rtlCol="0">
                  <a:spAutoFit/>
                </a:bodyPr>
                <a:lstStyle/>
                <a:p>
                  <a:r>
                    <a:rPr lang="en-US" sz="900" dirty="0"/>
                    <a:t>42047</a:t>
                  </a:r>
                </a:p>
              </p:txBody>
            </p:sp>
            <p:sp>
              <p:nvSpPr>
                <p:cNvPr id="14" name="TextBox 13">
                  <a:extLst>
                    <a:ext uri="{FF2B5EF4-FFF2-40B4-BE49-F238E27FC236}">
                      <a16:creationId xmlns:a16="http://schemas.microsoft.com/office/drawing/2014/main" id="{A9C6DD83-6618-6043-9903-8A0AB011A191}"/>
                    </a:ext>
                  </a:extLst>
                </p:cNvPr>
                <p:cNvSpPr txBox="1"/>
                <p:nvPr/>
              </p:nvSpPr>
              <p:spPr>
                <a:xfrm>
                  <a:off x="1805835" y="3731568"/>
                  <a:ext cx="505266" cy="230832"/>
                </a:xfrm>
                <a:prstGeom prst="rect">
                  <a:avLst/>
                </a:prstGeom>
                <a:noFill/>
              </p:spPr>
              <p:txBody>
                <a:bodyPr wrap="square" rtlCol="0">
                  <a:spAutoFit/>
                </a:bodyPr>
                <a:lstStyle/>
                <a:p>
                  <a:r>
                    <a:rPr lang="en-US" sz="900" dirty="0"/>
                    <a:t>42044</a:t>
                  </a:r>
                </a:p>
              </p:txBody>
            </p:sp>
          </p:grpSp>
          <p:sp>
            <p:nvSpPr>
              <p:cNvPr id="10" name="Rounded Rectangle 9">
                <a:extLst>
                  <a:ext uri="{FF2B5EF4-FFF2-40B4-BE49-F238E27FC236}">
                    <a16:creationId xmlns:a16="http://schemas.microsoft.com/office/drawing/2014/main" id="{38F1ED29-4CEF-F549-A74A-45BF2904CD55}"/>
                  </a:ext>
                </a:extLst>
              </p:cNvPr>
              <p:cNvSpPr/>
              <p:nvPr/>
            </p:nvSpPr>
            <p:spPr>
              <a:xfrm>
                <a:off x="2313462" y="1847771"/>
                <a:ext cx="490910" cy="21180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A0D55E2-D27B-5845-941E-EE6A9A08A439}"/>
                  </a:ext>
                </a:extLst>
              </p:cNvPr>
              <p:cNvSpPr/>
              <p:nvPr/>
            </p:nvSpPr>
            <p:spPr>
              <a:xfrm>
                <a:off x="1773774" y="1847771"/>
                <a:ext cx="537327" cy="212355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A6A8F2B7-B35E-D541-926E-EF29AFCB441D}"/>
              </a:ext>
            </a:extLst>
          </p:cNvPr>
          <p:cNvGrpSpPr/>
          <p:nvPr/>
        </p:nvGrpSpPr>
        <p:grpSpPr>
          <a:xfrm>
            <a:off x="5099169" y="4517783"/>
            <a:ext cx="3510325" cy="2340217"/>
            <a:chOff x="5099169" y="4623533"/>
            <a:chExt cx="3510325" cy="2340217"/>
          </a:xfrm>
        </p:grpSpPr>
        <p:pic>
          <p:nvPicPr>
            <p:cNvPr id="7" name="Picture 6" descr="A screenshot of a cell phone&#10;&#10;Description automatically generated">
              <a:extLst>
                <a:ext uri="{FF2B5EF4-FFF2-40B4-BE49-F238E27FC236}">
                  <a16:creationId xmlns:a16="http://schemas.microsoft.com/office/drawing/2014/main" id="{9C6DEFE9-4A71-C64C-B298-FDE1FF35E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169" y="4623533"/>
              <a:ext cx="3510325" cy="2340217"/>
            </a:xfrm>
            <a:prstGeom prst="rect">
              <a:avLst/>
            </a:prstGeom>
          </p:spPr>
        </p:pic>
        <p:sp>
          <p:nvSpPr>
            <p:cNvPr id="19" name="TextBox 18">
              <a:extLst>
                <a:ext uri="{FF2B5EF4-FFF2-40B4-BE49-F238E27FC236}">
                  <a16:creationId xmlns:a16="http://schemas.microsoft.com/office/drawing/2014/main" id="{596DD9CA-32A4-0946-A390-042555545D57}"/>
                </a:ext>
              </a:extLst>
            </p:cNvPr>
            <p:cNvSpPr txBox="1"/>
            <p:nvPr/>
          </p:nvSpPr>
          <p:spPr>
            <a:xfrm>
              <a:off x="6553200" y="4800600"/>
              <a:ext cx="1904999" cy="307777"/>
            </a:xfrm>
            <a:prstGeom prst="rect">
              <a:avLst/>
            </a:prstGeom>
            <a:noFill/>
          </p:spPr>
          <p:txBody>
            <a:bodyPr wrap="square" rtlCol="0">
              <a:spAutoFit/>
            </a:bodyPr>
            <a:lstStyle/>
            <a:p>
              <a:r>
                <a:rPr lang="en-US" sz="1400" b="1" dirty="0" err="1"/>
                <a:t>p</a:t>
              </a:r>
              <a:r>
                <a:rPr lang="en-US" sz="1400" b="1" baseline="-25000" dirty="0" err="1"/>
                <a:t>TABS</a:t>
              </a:r>
              <a:r>
                <a:rPr lang="en-US" sz="1400" b="1" baseline="-25000" dirty="0"/>
                <a:t>-X</a:t>
              </a:r>
              <a:r>
                <a:rPr lang="en-US" sz="1400" b="1" dirty="0"/>
                <a:t>=5.633e-160</a:t>
              </a:r>
            </a:p>
          </p:txBody>
        </p:sp>
      </p:grpSp>
      <p:grpSp>
        <p:nvGrpSpPr>
          <p:cNvPr id="22" name="Group 21">
            <a:extLst>
              <a:ext uri="{FF2B5EF4-FFF2-40B4-BE49-F238E27FC236}">
                <a16:creationId xmlns:a16="http://schemas.microsoft.com/office/drawing/2014/main" id="{E89A7854-E512-EA4D-BF37-B73E890D2AB3}"/>
              </a:ext>
            </a:extLst>
          </p:cNvPr>
          <p:cNvGrpSpPr/>
          <p:nvPr/>
        </p:nvGrpSpPr>
        <p:grpSpPr>
          <a:xfrm>
            <a:off x="4808972" y="1444873"/>
            <a:ext cx="4179915" cy="3055472"/>
            <a:chOff x="4808972" y="1444873"/>
            <a:chExt cx="4179915" cy="3055472"/>
          </a:xfrm>
        </p:grpSpPr>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72" y="1450336"/>
              <a:ext cx="4090721" cy="3050009"/>
            </a:xfrm>
            <a:prstGeom prst="rect">
              <a:avLst/>
            </a:prstGeom>
          </p:spPr>
        </p:pic>
        <p:sp>
          <p:nvSpPr>
            <p:cNvPr id="25" name="TextBox 24">
              <a:extLst>
                <a:ext uri="{FF2B5EF4-FFF2-40B4-BE49-F238E27FC236}">
                  <a16:creationId xmlns:a16="http://schemas.microsoft.com/office/drawing/2014/main" id="{C5AADE6C-0606-1F4D-A7A1-48D21C61B478}"/>
                </a:ext>
              </a:extLst>
            </p:cNvPr>
            <p:cNvSpPr txBox="1"/>
            <p:nvPr/>
          </p:nvSpPr>
          <p:spPr>
            <a:xfrm>
              <a:off x="5058217" y="1444873"/>
              <a:ext cx="3930670" cy="338554"/>
            </a:xfrm>
            <a:prstGeom prst="rect">
              <a:avLst/>
            </a:prstGeom>
            <a:solidFill>
              <a:schemeClr val="bg1"/>
            </a:solidFill>
          </p:spPr>
          <p:txBody>
            <a:bodyPr wrap="square" rtlCol="0">
              <a:spAutoFit/>
            </a:bodyPr>
            <a:lstStyle/>
            <a:p>
              <a:pPr algn="ctr"/>
              <a:r>
                <a:rPr lang="en-US" sz="1600" b="1" dirty="0"/>
                <a:t>8764314</a:t>
              </a:r>
            </a:p>
          </p:txBody>
        </p:sp>
      </p:grpSp>
    </p:spTree>
    <p:extLst>
      <p:ext uri="{BB962C8B-B14F-4D97-AF65-F5344CB8AC3E}">
        <p14:creationId xmlns:p14="http://schemas.microsoft.com/office/powerpoint/2010/main" val="309544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89E65D3-D945-5F43-BCF6-0EBE35D08C2E}"/>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grpSp>
        <p:nvGrpSpPr>
          <p:cNvPr id="19" name="Group 18">
            <a:extLst>
              <a:ext uri="{FF2B5EF4-FFF2-40B4-BE49-F238E27FC236}">
                <a16:creationId xmlns:a16="http://schemas.microsoft.com/office/drawing/2014/main" id="{12ACDFA6-35A5-EC4A-AECD-411512481DB6}"/>
              </a:ext>
            </a:extLst>
          </p:cNvPr>
          <p:cNvGrpSpPr>
            <a:grpSpLocks noChangeAspect="1"/>
          </p:cNvGrpSpPr>
          <p:nvPr/>
        </p:nvGrpSpPr>
        <p:grpSpPr>
          <a:xfrm>
            <a:off x="332747" y="1412173"/>
            <a:ext cx="4582435" cy="2702627"/>
            <a:chOff x="533400" y="1686441"/>
            <a:chExt cx="4582435" cy="2702627"/>
          </a:xfrm>
        </p:grpSpPr>
        <p:grpSp>
          <p:nvGrpSpPr>
            <p:cNvPr id="18" name="Group 17">
              <a:extLst>
                <a:ext uri="{FF2B5EF4-FFF2-40B4-BE49-F238E27FC236}">
                  <a16:creationId xmlns:a16="http://schemas.microsoft.com/office/drawing/2014/main" id="{EC81CA37-7111-4843-891B-AFC4051294A7}"/>
                </a:ext>
              </a:extLst>
            </p:cNvPr>
            <p:cNvGrpSpPr/>
            <p:nvPr/>
          </p:nvGrpSpPr>
          <p:grpSpPr>
            <a:xfrm>
              <a:off x="533400" y="1772745"/>
              <a:ext cx="4582435" cy="2616323"/>
              <a:chOff x="533400" y="1772745"/>
              <a:chExt cx="4582435" cy="2616323"/>
            </a:xfrm>
          </p:grpSpPr>
          <p:sp>
            <p:nvSpPr>
              <p:cNvPr id="11" name="Rectangle 10">
                <a:extLst>
                  <a:ext uri="{FF2B5EF4-FFF2-40B4-BE49-F238E27FC236}">
                    <a16:creationId xmlns:a16="http://schemas.microsoft.com/office/drawing/2014/main" id="{08A835AF-F981-DF40-B7A1-5238DB8612C8}"/>
                  </a:ext>
                </a:extLst>
              </p:cNvPr>
              <p:cNvSpPr/>
              <p:nvPr/>
            </p:nvSpPr>
            <p:spPr>
              <a:xfrm>
                <a:off x="533401" y="1772745"/>
                <a:ext cx="4114800" cy="50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5324476-4BD8-4E42-97A9-51E434676BC5}"/>
                  </a:ext>
                </a:extLst>
              </p:cNvPr>
              <p:cNvGrpSpPr/>
              <p:nvPr/>
            </p:nvGrpSpPr>
            <p:grpSpPr>
              <a:xfrm>
                <a:off x="533400" y="1897214"/>
                <a:ext cx="4582435" cy="2491854"/>
                <a:chOff x="533400" y="1588165"/>
                <a:chExt cx="4582435" cy="2491854"/>
              </a:xfrm>
            </p:grpSpPr>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rotWithShape="1">
                <a:blip r:embed="rId2"/>
                <a:srcRect l="8051"/>
                <a:stretch/>
              </p:blipFill>
              <p:spPr>
                <a:xfrm>
                  <a:off x="533400" y="1588165"/>
                  <a:ext cx="4582435" cy="2491854"/>
                </a:xfrm>
                <a:prstGeom prst="rect">
                  <a:avLst/>
                </a:prstGeom>
              </p:spPr>
            </p:pic>
            <p:grpSp>
              <p:nvGrpSpPr>
                <p:cNvPr id="6" name="Group 5">
                  <a:extLst>
                    <a:ext uri="{FF2B5EF4-FFF2-40B4-BE49-F238E27FC236}">
                      <a16:creationId xmlns:a16="http://schemas.microsoft.com/office/drawing/2014/main" id="{EDDF1B07-D7A5-7A46-A8F6-2DEB07214421}"/>
                    </a:ext>
                  </a:extLst>
                </p:cNvPr>
                <p:cNvGrpSpPr/>
                <p:nvPr/>
              </p:nvGrpSpPr>
              <p:grpSpPr>
                <a:xfrm>
                  <a:off x="2406351" y="1898508"/>
                  <a:ext cx="1191421" cy="2046487"/>
                  <a:chOff x="2387083" y="1837748"/>
                  <a:chExt cx="1191421" cy="2046487"/>
                </a:xfrm>
              </p:grpSpPr>
              <p:sp>
                <p:nvSpPr>
                  <p:cNvPr id="4" name="Rectangle 3">
                    <a:extLst>
                      <a:ext uri="{FF2B5EF4-FFF2-40B4-BE49-F238E27FC236}">
                        <a16:creationId xmlns:a16="http://schemas.microsoft.com/office/drawing/2014/main" id="{0A5E4426-978A-4C4B-AE55-FF58DF279342}"/>
                      </a:ext>
                    </a:extLst>
                  </p:cNvPr>
                  <p:cNvSpPr/>
                  <p:nvPr/>
                </p:nvSpPr>
                <p:spPr>
                  <a:xfrm>
                    <a:off x="2443343" y="3719854"/>
                    <a:ext cx="985657" cy="135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A1213DF-3FBB-7443-BCBF-7798E7B109B0}"/>
                      </a:ext>
                    </a:extLst>
                  </p:cNvPr>
                  <p:cNvSpPr txBox="1"/>
                  <p:nvPr/>
                </p:nvSpPr>
                <p:spPr>
                  <a:xfrm>
                    <a:off x="2876332" y="3652560"/>
                    <a:ext cx="702172" cy="230832"/>
                  </a:xfrm>
                  <a:prstGeom prst="rect">
                    <a:avLst/>
                  </a:prstGeom>
                  <a:noFill/>
                </p:spPr>
                <p:txBody>
                  <a:bodyPr wrap="square" rtlCol="0">
                    <a:spAutoFit/>
                  </a:bodyPr>
                  <a:lstStyle/>
                  <a:p>
                    <a:r>
                      <a:rPr lang="en-US" sz="900" dirty="0"/>
                      <a:t>8764314</a:t>
                    </a:r>
                  </a:p>
                </p:txBody>
              </p:sp>
              <p:sp>
                <p:nvSpPr>
                  <p:cNvPr id="15" name="TextBox 14">
                    <a:extLst>
                      <a:ext uri="{FF2B5EF4-FFF2-40B4-BE49-F238E27FC236}">
                        <a16:creationId xmlns:a16="http://schemas.microsoft.com/office/drawing/2014/main" id="{D7733F4B-ECD0-404C-A475-56D5EF063BDB}"/>
                      </a:ext>
                    </a:extLst>
                  </p:cNvPr>
                  <p:cNvSpPr txBox="1"/>
                  <p:nvPr/>
                </p:nvSpPr>
                <p:spPr>
                  <a:xfrm>
                    <a:off x="2401439" y="3653403"/>
                    <a:ext cx="505267" cy="230832"/>
                  </a:xfrm>
                  <a:prstGeom prst="rect">
                    <a:avLst/>
                  </a:prstGeom>
                  <a:noFill/>
                </p:spPr>
                <p:txBody>
                  <a:bodyPr wrap="none" rtlCol="0">
                    <a:spAutoFit/>
                  </a:bodyPr>
                  <a:lstStyle/>
                  <a:p>
                    <a:r>
                      <a:rPr lang="en-US" sz="900" dirty="0"/>
                      <a:t>42047</a:t>
                    </a:r>
                  </a:p>
                </p:txBody>
              </p:sp>
              <p:sp>
                <p:nvSpPr>
                  <p:cNvPr id="12" name="Rounded Rectangle 11">
                    <a:extLst>
                      <a:ext uri="{FF2B5EF4-FFF2-40B4-BE49-F238E27FC236}">
                        <a16:creationId xmlns:a16="http://schemas.microsoft.com/office/drawing/2014/main" id="{A6B2983B-4FB5-9648-8163-FF3384F10F14}"/>
                      </a:ext>
                    </a:extLst>
                  </p:cNvPr>
                  <p:cNvSpPr/>
                  <p:nvPr/>
                </p:nvSpPr>
                <p:spPr>
                  <a:xfrm>
                    <a:off x="2927985" y="1837749"/>
                    <a:ext cx="537327" cy="20179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AD3BC6D-AAB6-524B-B519-4110952B1FDD}"/>
                      </a:ext>
                    </a:extLst>
                  </p:cNvPr>
                  <p:cNvSpPr/>
                  <p:nvPr/>
                </p:nvSpPr>
                <p:spPr>
                  <a:xfrm>
                    <a:off x="2387083" y="1837748"/>
                    <a:ext cx="537327" cy="20179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 name="TextBox 4">
              <a:extLst>
                <a:ext uri="{FF2B5EF4-FFF2-40B4-BE49-F238E27FC236}">
                  <a16:creationId xmlns:a16="http://schemas.microsoft.com/office/drawing/2014/main" id="{D7657B8F-DCE0-DD47-B670-8997A764CB9D}"/>
                </a:ext>
              </a:extLst>
            </p:cNvPr>
            <p:cNvSpPr txBox="1"/>
            <p:nvPr/>
          </p:nvSpPr>
          <p:spPr>
            <a:xfrm>
              <a:off x="1899041" y="1686441"/>
              <a:ext cx="1752600" cy="369332"/>
            </a:xfrm>
            <a:prstGeom prst="rect">
              <a:avLst/>
            </a:prstGeom>
            <a:noFill/>
          </p:spPr>
          <p:txBody>
            <a:bodyPr wrap="square" rtlCol="0">
              <a:spAutoFit/>
            </a:bodyPr>
            <a:lstStyle/>
            <a:p>
              <a:r>
                <a:rPr lang="en-US" b="1" dirty="0"/>
                <a:t>Data Outliers</a:t>
              </a:r>
            </a:p>
          </p:txBody>
        </p:sp>
      </p:grpSp>
      <p:grpSp>
        <p:nvGrpSpPr>
          <p:cNvPr id="25" name="Group 24">
            <a:extLst>
              <a:ext uri="{FF2B5EF4-FFF2-40B4-BE49-F238E27FC236}">
                <a16:creationId xmlns:a16="http://schemas.microsoft.com/office/drawing/2014/main" id="{D69A6A4C-F997-9A46-9F61-4D4270EC5EF5}"/>
              </a:ext>
            </a:extLst>
          </p:cNvPr>
          <p:cNvGrpSpPr/>
          <p:nvPr/>
        </p:nvGrpSpPr>
        <p:grpSpPr>
          <a:xfrm>
            <a:off x="5122188" y="4566777"/>
            <a:ext cx="3516659" cy="2221048"/>
            <a:chOff x="5122188" y="4566777"/>
            <a:chExt cx="3516659" cy="2221048"/>
          </a:xfrm>
        </p:grpSpPr>
        <p:pic>
          <p:nvPicPr>
            <p:cNvPr id="17" name="Picture 16" descr="A screenshot of a cell phone&#10;&#10;Description automatically generated">
              <a:extLst>
                <a:ext uri="{FF2B5EF4-FFF2-40B4-BE49-F238E27FC236}">
                  <a16:creationId xmlns:a16="http://schemas.microsoft.com/office/drawing/2014/main" id="{55D7A492-C86E-0D4E-99F8-0028FABE4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188" y="4566777"/>
              <a:ext cx="3516659" cy="2221048"/>
            </a:xfrm>
            <a:prstGeom prst="rect">
              <a:avLst/>
            </a:prstGeom>
          </p:spPr>
        </p:pic>
        <p:sp>
          <p:nvSpPr>
            <p:cNvPr id="21" name="TextBox 20">
              <a:extLst>
                <a:ext uri="{FF2B5EF4-FFF2-40B4-BE49-F238E27FC236}">
                  <a16:creationId xmlns:a16="http://schemas.microsoft.com/office/drawing/2014/main" id="{3F14A3C3-12EB-734E-9EBE-BF4A911593AD}"/>
                </a:ext>
              </a:extLst>
            </p:cNvPr>
            <p:cNvSpPr txBox="1"/>
            <p:nvPr/>
          </p:nvSpPr>
          <p:spPr>
            <a:xfrm>
              <a:off x="5715000" y="5343183"/>
              <a:ext cx="2362200" cy="307777"/>
            </a:xfrm>
            <a:prstGeom prst="rect">
              <a:avLst/>
            </a:prstGeom>
            <a:noFill/>
          </p:spPr>
          <p:txBody>
            <a:bodyPr wrap="square" rtlCol="0">
              <a:spAutoFit/>
            </a:bodyPr>
            <a:lstStyle/>
            <a:p>
              <a:r>
                <a:rPr lang="en-US" sz="1400" b="1" dirty="0"/>
                <a:t>p</a:t>
              </a:r>
              <a:r>
                <a:rPr lang="en-US" sz="1400" b="1" baseline="-25000" dirty="0"/>
                <a:t>42044</a:t>
              </a:r>
              <a:r>
                <a:rPr lang="en-US" sz="1400" b="1" dirty="0"/>
                <a:t>=1.253e-65</a:t>
              </a:r>
            </a:p>
          </p:txBody>
        </p:sp>
      </p:grpSp>
      <p:grpSp>
        <p:nvGrpSpPr>
          <p:cNvPr id="26" name="Group 25">
            <a:extLst>
              <a:ext uri="{FF2B5EF4-FFF2-40B4-BE49-F238E27FC236}">
                <a16:creationId xmlns:a16="http://schemas.microsoft.com/office/drawing/2014/main" id="{FDB196A5-6A81-714D-9540-FD1501779D4D}"/>
              </a:ext>
            </a:extLst>
          </p:cNvPr>
          <p:cNvGrpSpPr/>
          <p:nvPr/>
        </p:nvGrpSpPr>
        <p:grpSpPr>
          <a:xfrm>
            <a:off x="24994" y="4222406"/>
            <a:ext cx="4888342" cy="2626606"/>
            <a:chOff x="24994" y="4222406"/>
            <a:chExt cx="4888342" cy="2626606"/>
          </a:xfrm>
        </p:grpSpPr>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rotWithShape="1">
            <a:blip r:embed="rId4"/>
            <a:srcRect l="1913" r="1" b="3842"/>
            <a:stretch/>
          </p:blipFill>
          <p:spPr>
            <a:xfrm>
              <a:off x="24994" y="4452907"/>
              <a:ext cx="4888342" cy="2396105"/>
            </a:xfrm>
            <a:prstGeom prst="rect">
              <a:avLst/>
            </a:prstGeom>
          </p:spPr>
        </p:pic>
        <p:sp>
          <p:nvSpPr>
            <p:cNvPr id="22" name="TextBox 21">
              <a:extLst>
                <a:ext uri="{FF2B5EF4-FFF2-40B4-BE49-F238E27FC236}">
                  <a16:creationId xmlns:a16="http://schemas.microsoft.com/office/drawing/2014/main" id="{75DB1418-8B9C-E74E-902E-02032F37A9EA}"/>
                </a:ext>
              </a:extLst>
            </p:cNvPr>
            <p:cNvSpPr txBox="1"/>
            <p:nvPr/>
          </p:nvSpPr>
          <p:spPr>
            <a:xfrm>
              <a:off x="1156303" y="4222406"/>
              <a:ext cx="2625725" cy="369332"/>
            </a:xfrm>
            <a:prstGeom prst="rect">
              <a:avLst/>
            </a:prstGeom>
            <a:noFill/>
          </p:spPr>
          <p:txBody>
            <a:bodyPr wrap="square" rtlCol="0">
              <a:spAutoFit/>
            </a:bodyPr>
            <a:lstStyle/>
            <a:p>
              <a:pPr algn="ctr"/>
              <a:r>
                <a:rPr lang="en-US" b="1" dirty="0"/>
                <a:t>Remaining Sensors</a:t>
              </a:r>
            </a:p>
          </p:txBody>
        </p:sp>
      </p:grpSp>
      <p:grpSp>
        <p:nvGrpSpPr>
          <p:cNvPr id="23" name="Group 22">
            <a:extLst>
              <a:ext uri="{FF2B5EF4-FFF2-40B4-BE49-F238E27FC236}">
                <a16:creationId xmlns:a16="http://schemas.microsoft.com/office/drawing/2014/main" id="{BFE0E683-1A80-EB4A-9D1B-BC33CA19FEC7}"/>
              </a:ext>
            </a:extLst>
          </p:cNvPr>
          <p:cNvGrpSpPr/>
          <p:nvPr/>
        </p:nvGrpSpPr>
        <p:grpSpPr>
          <a:xfrm>
            <a:off x="4816628" y="1497411"/>
            <a:ext cx="4029224" cy="2976649"/>
            <a:chOff x="4816628" y="1497411"/>
            <a:chExt cx="4029224" cy="2976649"/>
          </a:xfrm>
        </p:grpSpPr>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rotWithShape="1">
            <a:blip r:embed="rId5">
              <a:extLst>
                <a:ext uri="{28A0092B-C50C-407E-A947-70E740481C1C}">
                  <a14:useLocalDpi xmlns:a14="http://schemas.microsoft.com/office/drawing/2010/main" val="0"/>
                </a:ext>
              </a:extLst>
            </a:blip>
            <a:srcRect l="1530" t="3363" r="3582" b="2531"/>
            <a:stretch/>
          </p:blipFill>
          <p:spPr>
            <a:xfrm>
              <a:off x="4816628" y="1590128"/>
              <a:ext cx="3893308" cy="2883932"/>
            </a:xfrm>
            <a:prstGeom prst="rect">
              <a:avLst/>
            </a:prstGeom>
          </p:spPr>
        </p:pic>
        <p:sp>
          <p:nvSpPr>
            <p:cNvPr id="20" name="TextBox 19">
              <a:extLst>
                <a:ext uri="{FF2B5EF4-FFF2-40B4-BE49-F238E27FC236}">
                  <a16:creationId xmlns:a16="http://schemas.microsoft.com/office/drawing/2014/main" id="{FA708506-5588-F243-A2D4-678933E3B83D}"/>
                </a:ext>
              </a:extLst>
            </p:cNvPr>
            <p:cNvSpPr txBox="1"/>
            <p:nvPr/>
          </p:nvSpPr>
          <p:spPr>
            <a:xfrm>
              <a:off x="4915182" y="1497411"/>
              <a:ext cx="3930670" cy="338554"/>
            </a:xfrm>
            <a:prstGeom prst="rect">
              <a:avLst/>
            </a:prstGeom>
            <a:solidFill>
              <a:schemeClr val="bg1"/>
            </a:solidFill>
          </p:spPr>
          <p:txBody>
            <a:bodyPr wrap="square" rtlCol="0">
              <a:spAutoFit/>
            </a:bodyPr>
            <a:lstStyle/>
            <a:p>
              <a:pPr algn="ctr"/>
              <a:r>
                <a:rPr lang="en-US" sz="1600" b="1" dirty="0"/>
                <a:t>42044</a:t>
              </a:r>
            </a:p>
          </p:txBody>
        </p:sp>
      </p:grpSp>
    </p:spTree>
    <p:extLst>
      <p:ext uri="{BB962C8B-B14F-4D97-AF65-F5344CB8AC3E}">
        <p14:creationId xmlns:p14="http://schemas.microsoft.com/office/powerpoint/2010/main" val="34507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EBB7C4-5B49-8747-8F4F-1197E586C837}"/>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grpSp>
        <p:nvGrpSpPr>
          <p:cNvPr id="11" name="Group 10">
            <a:extLst>
              <a:ext uri="{FF2B5EF4-FFF2-40B4-BE49-F238E27FC236}">
                <a16:creationId xmlns:a16="http://schemas.microsoft.com/office/drawing/2014/main" id="{B2CDE12E-8124-7843-8394-8E34B509D070}"/>
              </a:ext>
            </a:extLst>
          </p:cNvPr>
          <p:cNvGrpSpPr/>
          <p:nvPr/>
        </p:nvGrpSpPr>
        <p:grpSpPr>
          <a:xfrm>
            <a:off x="16120" y="1410378"/>
            <a:ext cx="4800600" cy="2606777"/>
            <a:chOff x="16120" y="1410378"/>
            <a:chExt cx="4800600" cy="2606777"/>
          </a:xfrm>
        </p:grpSpPr>
        <p:grpSp>
          <p:nvGrpSpPr>
            <p:cNvPr id="8" name="Group 7">
              <a:extLst>
                <a:ext uri="{FF2B5EF4-FFF2-40B4-BE49-F238E27FC236}">
                  <a16:creationId xmlns:a16="http://schemas.microsoft.com/office/drawing/2014/main" id="{255ABB54-B939-6542-B0F7-3B70F200C955}"/>
                </a:ext>
              </a:extLst>
            </p:cNvPr>
            <p:cNvGrpSpPr/>
            <p:nvPr/>
          </p:nvGrpSpPr>
          <p:grpSpPr>
            <a:xfrm>
              <a:off x="16120" y="1502553"/>
              <a:ext cx="4800600" cy="2514602"/>
              <a:chOff x="16120" y="1502553"/>
              <a:chExt cx="4800600" cy="2514602"/>
            </a:xfrm>
          </p:grpSpPr>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16120" y="1502553"/>
                <a:ext cx="4800600" cy="2514602"/>
              </a:xfrm>
              <a:prstGeom prst="rect">
                <a:avLst/>
              </a:prstGeom>
            </p:spPr>
          </p:pic>
          <p:grpSp>
            <p:nvGrpSpPr>
              <p:cNvPr id="26" name="Group 25">
                <a:extLst>
                  <a:ext uri="{FF2B5EF4-FFF2-40B4-BE49-F238E27FC236}">
                    <a16:creationId xmlns:a16="http://schemas.microsoft.com/office/drawing/2014/main" id="{BB80D46E-EA57-5046-BEE7-30F96D19B1D7}"/>
                  </a:ext>
                </a:extLst>
              </p:cNvPr>
              <p:cNvGrpSpPr/>
              <p:nvPr/>
            </p:nvGrpSpPr>
            <p:grpSpPr>
              <a:xfrm>
                <a:off x="1672473" y="1806080"/>
                <a:ext cx="537327" cy="2097741"/>
                <a:chOff x="1649895" y="1806080"/>
                <a:chExt cx="537327" cy="2097741"/>
              </a:xfrm>
            </p:grpSpPr>
            <p:sp>
              <p:nvSpPr>
                <p:cNvPr id="17" name="Rounded Rectangle 16">
                  <a:extLst>
                    <a:ext uri="{FF2B5EF4-FFF2-40B4-BE49-F238E27FC236}">
                      <a16:creationId xmlns:a16="http://schemas.microsoft.com/office/drawing/2014/main" id="{C9C5806C-CA67-F84B-B887-3FB3265EFF07}"/>
                    </a:ext>
                  </a:extLst>
                </p:cNvPr>
                <p:cNvSpPr/>
                <p:nvPr/>
              </p:nvSpPr>
              <p:spPr>
                <a:xfrm>
                  <a:off x="1649895" y="1806080"/>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CAF1538-CEB0-0443-BB3B-163950C88D31}"/>
                    </a:ext>
                  </a:extLst>
                </p:cNvPr>
                <p:cNvGrpSpPr/>
                <p:nvPr/>
              </p:nvGrpSpPr>
              <p:grpSpPr>
                <a:xfrm>
                  <a:off x="1649895" y="3657600"/>
                  <a:ext cx="537327" cy="246221"/>
                  <a:chOff x="1649894" y="3657600"/>
                  <a:chExt cx="537327" cy="246221"/>
                </a:xfrm>
              </p:grpSpPr>
              <p:sp>
                <p:nvSpPr>
                  <p:cNvPr id="22" name="Rectangle 21">
                    <a:extLst>
                      <a:ext uri="{FF2B5EF4-FFF2-40B4-BE49-F238E27FC236}">
                        <a16:creationId xmlns:a16="http://schemas.microsoft.com/office/drawing/2014/main" id="{BF168D5D-2EC4-4947-BD1D-F9D408F23950}"/>
                      </a:ext>
                    </a:extLst>
                  </p:cNvPr>
                  <p:cNvSpPr/>
                  <p:nvPr/>
                </p:nvSpPr>
                <p:spPr>
                  <a:xfrm>
                    <a:off x="1745764"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613589-6521-814A-8E10-B853075DB5A6}"/>
                      </a:ext>
                    </a:extLst>
                  </p:cNvPr>
                  <p:cNvSpPr txBox="1"/>
                  <p:nvPr/>
                </p:nvSpPr>
                <p:spPr>
                  <a:xfrm>
                    <a:off x="1649894" y="3657600"/>
                    <a:ext cx="537327" cy="246221"/>
                  </a:xfrm>
                  <a:prstGeom prst="rect">
                    <a:avLst/>
                  </a:prstGeom>
                  <a:noFill/>
                </p:spPr>
                <p:txBody>
                  <a:bodyPr wrap="square" rtlCol="0">
                    <a:spAutoFit/>
                  </a:bodyPr>
                  <a:lstStyle/>
                  <a:p>
                    <a:r>
                      <a:rPr lang="en-US" sz="1000" dirty="0"/>
                      <a:t>42044</a:t>
                    </a:r>
                  </a:p>
                </p:txBody>
              </p:sp>
            </p:grpSp>
          </p:grpSp>
          <p:grpSp>
            <p:nvGrpSpPr>
              <p:cNvPr id="25" name="Group 24">
                <a:extLst>
                  <a:ext uri="{FF2B5EF4-FFF2-40B4-BE49-F238E27FC236}">
                    <a16:creationId xmlns:a16="http://schemas.microsoft.com/office/drawing/2014/main" id="{22AD310E-369E-1047-99C7-BDB681CFF259}"/>
                  </a:ext>
                </a:extLst>
              </p:cNvPr>
              <p:cNvGrpSpPr/>
              <p:nvPr/>
            </p:nvGrpSpPr>
            <p:grpSpPr>
              <a:xfrm>
                <a:off x="1131571" y="1806081"/>
                <a:ext cx="537327" cy="2099689"/>
                <a:chOff x="1131571" y="1806081"/>
                <a:chExt cx="537327" cy="2099689"/>
              </a:xfrm>
            </p:grpSpPr>
            <p:sp>
              <p:nvSpPr>
                <p:cNvPr id="13" name="Rounded Rectangle 12">
                  <a:extLst>
                    <a:ext uri="{FF2B5EF4-FFF2-40B4-BE49-F238E27FC236}">
                      <a16:creationId xmlns:a16="http://schemas.microsoft.com/office/drawing/2014/main" id="{AA6080C0-F9F8-B34D-8B23-E8627D99293C}"/>
                    </a:ext>
                  </a:extLst>
                </p:cNvPr>
                <p:cNvSpPr/>
                <p:nvPr/>
              </p:nvSpPr>
              <p:spPr>
                <a:xfrm>
                  <a:off x="1131571" y="1806081"/>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DCC75D0-B624-784A-9528-9219FAD1411A}"/>
                    </a:ext>
                  </a:extLst>
                </p:cNvPr>
                <p:cNvGrpSpPr/>
                <p:nvPr/>
              </p:nvGrpSpPr>
              <p:grpSpPr>
                <a:xfrm>
                  <a:off x="1131571" y="3659549"/>
                  <a:ext cx="537327" cy="246221"/>
                  <a:chOff x="1219200" y="3659549"/>
                  <a:chExt cx="537327" cy="246221"/>
                </a:xfrm>
              </p:grpSpPr>
              <p:sp>
                <p:nvSpPr>
                  <p:cNvPr id="23" name="Rectangle 22">
                    <a:extLst>
                      <a:ext uri="{FF2B5EF4-FFF2-40B4-BE49-F238E27FC236}">
                        <a16:creationId xmlns:a16="http://schemas.microsoft.com/office/drawing/2014/main" id="{4603436A-6454-EE4B-B5B4-C74FB91A071E}"/>
                      </a:ext>
                    </a:extLst>
                  </p:cNvPr>
                  <p:cNvSpPr/>
                  <p:nvPr/>
                </p:nvSpPr>
                <p:spPr>
                  <a:xfrm>
                    <a:off x="1308402"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88FC4E3-B16E-6C4A-9E88-7396875FDA54}"/>
                      </a:ext>
                    </a:extLst>
                  </p:cNvPr>
                  <p:cNvSpPr txBox="1"/>
                  <p:nvPr/>
                </p:nvSpPr>
                <p:spPr>
                  <a:xfrm>
                    <a:off x="1219200" y="3659549"/>
                    <a:ext cx="537327" cy="246221"/>
                  </a:xfrm>
                  <a:prstGeom prst="rect">
                    <a:avLst/>
                  </a:prstGeom>
                  <a:noFill/>
                </p:spPr>
                <p:txBody>
                  <a:bodyPr wrap="none" rtlCol="0">
                    <a:spAutoFit/>
                  </a:bodyPr>
                  <a:lstStyle/>
                  <a:p>
                    <a:r>
                      <a:rPr lang="en-US" sz="1000" dirty="0"/>
                      <a:t>42043</a:t>
                    </a:r>
                  </a:p>
                </p:txBody>
              </p:sp>
            </p:grpSp>
          </p:grpSp>
        </p:grpSp>
        <p:sp>
          <p:nvSpPr>
            <p:cNvPr id="4" name="TextBox 3">
              <a:extLst>
                <a:ext uri="{FF2B5EF4-FFF2-40B4-BE49-F238E27FC236}">
                  <a16:creationId xmlns:a16="http://schemas.microsoft.com/office/drawing/2014/main" id="{690F72CE-09E2-5D4D-B4AB-8452B12ACF36}"/>
                </a:ext>
              </a:extLst>
            </p:cNvPr>
            <p:cNvSpPr txBox="1"/>
            <p:nvPr/>
          </p:nvSpPr>
          <p:spPr>
            <a:xfrm>
              <a:off x="1573931" y="1410378"/>
              <a:ext cx="1752600" cy="369332"/>
            </a:xfrm>
            <a:prstGeom prst="rect">
              <a:avLst/>
            </a:prstGeom>
            <a:noFill/>
          </p:spPr>
          <p:txBody>
            <a:bodyPr wrap="square" rtlCol="0">
              <a:spAutoFit/>
            </a:bodyPr>
            <a:lstStyle/>
            <a:p>
              <a:pPr algn="ctr"/>
              <a:r>
                <a:rPr lang="en-US" b="1" dirty="0"/>
                <a:t>Data Outliers</a:t>
              </a:r>
            </a:p>
          </p:txBody>
        </p:sp>
      </p:grpSp>
      <p:grpSp>
        <p:nvGrpSpPr>
          <p:cNvPr id="16" name="Group 15">
            <a:extLst>
              <a:ext uri="{FF2B5EF4-FFF2-40B4-BE49-F238E27FC236}">
                <a16:creationId xmlns:a16="http://schemas.microsoft.com/office/drawing/2014/main" id="{3C3B8888-D3AA-7541-9CFF-1F1BAF7CD127}"/>
              </a:ext>
            </a:extLst>
          </p:cNvPr>
          <p:cNvGrpSpPr/>
          <p:nvPr/>
        </p:nvGrpSpPr>
        <p:grpSpPr>
          <a:xfrm>
            <a:off x="0" y="4267200"/>
            <a:ext cx="4800600" cy="2586505"/>
            <a:chOff x="0" y="3924052"/>
            <a:chExt cx="4800600" cy="2586505"/>
          </a:xfrm>
        </p:grpSpPr>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14" name="TextBox 13">
              <a:extLst>
                <a:ext uri="{FF2B5EF4-FFF2-40B4-BE49-F238E27FC236}">
                  <a16:creationId xmlns:a16="http://schemas.microsoft.com/office/drawing/2014/main" id="{4611A6C6-93B4-8843-9A91-D12269F1B1B8}"/>
                </a:ext>
              </a:extLst>
            </p:cNvPr>
            <p:cNvSpPr txBox="1"/>
            <p:nvPr/>
          </p:nvSpPr>
          <p:spPr>
            <a:xfrm>
              <a:off x="1087438" y="3924052"/>
              <a:ext cx="2625725" cy="369332"/>
            </a:xfrm>
            <a:prstGeom prst="rect">
              <a:avLst/>
            </a:prstGeom>
            <a:noFill/>
          </p:spPr>
          <p:txBody>
            <a:bodyPr wrap="square" rtlCol="0">
              <a:spAutoFit/>
            </a:bodyPr>
            <a:lstStyle/>
            <a:p>
              <a:pPr algn="ctr"/>
              <a:r>
                <a:rPr lang="en-US" b="1" dirty="0"/>
                <a:t>Remaining Sensors</a:t>
              </a:r>
            </a:p>
          </p:txBody>
        </p:sp>
      </p:grpSp>
      <p:grpSp>
        <p:nvGrpSpPr>
          <p:cNvPr id="9" name="Group 8">
            <a:extLst>
              <a:ext uri="{FF2B5EF4-FFF2-40B4-BE49-F238E27FC236}">
                <a16:creationId xmlns:a16="http://schemas.microsoft.com/office/drawing/2014/main" id="{489799FE-6B44-2446-B120-4EE278B44660}"/>
              </a:ext>
            </a:extLst>
          </p:cNvPr>
          <p:cNvGrpSpPr/>
          <p:nvPr/>
        </p:nvGrpSpPr>
        <p:grpSpPr>
          <a:xfrm>
            <a:off x="5074824" y="4527475"/>
            <a:ext cx="3448306" cy="2298870"/>
            <a:chOff x="5074824" y="4336727"/>
            <a:chExt cx="3448306" cy="2298870"/>
          </a:xfrm>
        </p:grpSpPr>
        <p:pic>
          <p:nvPicPr>
            <p:cNvPr id="12" name="Picture 11" descr="A screenshot of a cell phone&#10;&#10;Description automatically generated">
              <a:extLst>
                <a:ext uri="{FF2B5EF4-FFF2-40B4-BE49-F238E27FC236}">
                  <a16:creationId xmlns:a16="http://schemas.microsoft.com/office/drawing/2014/main" id="{BBA085CF-4FC6-5345-BE95-34F09DD0F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824" y="4336727"/>
              <a:ext cx="3448306" cy="2298870"/>
            </a:xfrm>
            <a:prstGeom prst="rect">
              <a:avLst/>
            </a:prstGeom>
          </p:spPr>
        </p:pic>
        <p:sp>
          <p:nvSpPr>
            <p:cNvPr id="5" name="TextBox 4">
              <a:extLst>
                <a:ext uri="{FF2B5EF4-FFF2-40B4-BE49-F238E27FC236}">
                  <a16:creationId xmlns:a16="http://schemas.microsoft.com/office/drawing/2014/main" id="{286B271C-9FBA-F74D-BDB2-85B905DC91EE}"/>
                </a:ext>
              </a:extLst>
            </p:cNvPr>
            <p:cNvSpPr txBox="1"/>
            <p:nvPr/>
          </p:nvSpPr>
          <p:spPr>
            <a:xfrm>
              <a:off x="6248400" y="4800600"/>
              <a:ext cx="1981200" cy="307777"/>
            </a:xfrm>
            <a:prstGeom prst="rect">
              <a:avLst/>
            </a:prstGeom>
            <a:noFill/>
          </p:spPr>
          <p:txBody>
            <a:bodyPr wrap="square" rtlCol="0">
              <a:spAutoFit/>
            </a:bodyPr>
            <a:lstStyle/>
            <a:p>
              <a:r>
                <a:rPr lang="en-US" sz="1400" b="1" dirty="0" err="1"/>
                <a:t>p</a:t>
              </a:r>
              <a:r>
                <a:rPr lang="en-US" sz="1400" b="1" baseline="-25000" dirty="0" err="1"/>
                <a:t>TABS</a:t>
              </a:r>
              <a:r>
                <a:rPr lang="en-US" sz="1400" b="1" baseline="-25000" dirty="0"/>
                <a:t>-X</a:t>
              </a:r>
              <a:r>
                <a:rPr lang="en-US" sz="1400" b="1" dirty="0"/>
                <a:t>=1.15216e-214</a:t>
              </a:r>
            </a:p>
          </p:txBody>
        </p:sp>
      </p:grpSp>
      <p:grpSp>
        <p:nvGrpSpPr>
          <p:cNvPr id="10" name="Group 9">
            <a:extLst>
              <a:ext uri="{FF2B5EF4-FFF2-40B4-BE49-F238E27FC236}">
                <a16:creationId xmlns:a16="http://schemas.microsoft.com/office/drawing/2014/main" id="{BEA40D73-FC4C-4B4B-8042-60B4F39A029B}"/>
              </a:ext>
            </a:extLst>
          </p:cNvPr>
          <p:cNvGrpSpPr/>
          <p:nvPr/>
        </p:nvGrpSpPr>
        <p:grpSpPr>
          <a:xfrm>
            <a:off x="4782852" y="1436154"/>
            <a:ext cx="4240930" cy="2966050"/>
            <a:chOff x="4782852" y="1436154"/>
            <a:chExt cx="4240930" cy="2966050"/>
          </a:xfrm>
        </p:grpSpPr>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852" y="1499380"/>
              <a:ext cx="4032250" cy="2902824"/>
            </a:xfrm>
            <a:prstGeom prst="rect">
              <a:avLst/>
            </a:prstGeom>
          </p:spPr>
        </p:pic>
        <p:sp>
          <p:nvSpPr>
            <p:cNvPr id="20" name="TextBox 19">
              <a:extLst>
                <a:ext uri="{FF2B5EF4-FFF2-40B4-BE49-F238E27FC236}">
                  <a16:creationId xmlns:a16="http://schemas.microsoft.com/office/drawing/2014/main" id="{51832FB5-522C-8B43-8099-571602B4B69E}"/>
                </a:ext>
              </a:extLst>
            </p:cNvPr>
            <p:cNvSpPr txBox="1"/>
            <p:nvPr/>
          </p:nvSpPr>
          <p:spPr>
            <a:xfrm>
              <a:off x="5093112" y="1436154"/>
              <a:ext cx="3930670" cy="338554"/>
            </a:xfrm>
            <a:prstGeom prst="rect">
              <a:avLst/>
            </a:prstGeom>
            <a:solidFill>
              <a:schemeClr val="bg1"/>
            </a:solidFill>
          </p:spPr>
          <p:txBody>
            <a:bodyPr wrap="square" rtlCol="0">
              <a:spAutoFit/>
            </a:bodyPr>
            <a:lstStyle/>
            <a:p>
              <a:pPr algn="ctr"/>
              <a:r>
                <a:rPr lang="en-US" sz="1600" b="1" dirty="0"/>
                <a:t>8770613</a:t>
              </a:r>
            </a:p>
          </p:txBody>
        </p:sp>
      </p:grpSp>
    </p:spTree>
    <p:extLst>
      <p:ext uri="{BB962C8B-B14F-4D97-AF65-F5344CB8AC3E}">
        <p14:creationId xmlns:p14="http://schemas.microsoft.com/office/powerpoint/2010/main" val="274405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5306</TotalTime>
  <Words>1294</Words>
  <Application>Microsoft Macintosh PowerPoint</Application>
  <PresentationFormat>On-screen Show (4:3)</PresentationFormat>
  <Paragraphs>155</Paragraphs>
  <Slides>19</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Air Temperature</vt:lpstr>
      <vt:lpstr>Water Salinity</vt:lpstr>
      <vt:lpstr>Water Temperature</vt:lpstr>
      <vt:lpstr>Air Pressure</vt:lpstr>
      <vt:lpstr>Wind Speed</vt:lpstr>
      <vt:lpstr>Water Temperature Firefly</vt:lpstr>
      <vt:lpstr>Air Pressure Firefly</vt:lpstr>
      <vt:lpstr>Complete P-Value Data</vt:lpstr>
      <vt:lpstr>Limitations </vt:lpstr>
      <vt:lpstr>Conclusions</vt:lpstr>
      <vt:lpstr>Continued Analysis</vt:lpstr>
      <vt:lpstr>Questions</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Collins, Stacie L</cp:lastModifiedBy>
  <cp:revision>166</cp:revision>
  <dcterms:created xsi:type="dcterms:W3CDTF">2020-09-16T13:30:06Z</dcterms:created>
  <dcterms:modified xsi:type="dcterms:W3CDTF">2020-09-23T17:27:08Z</dcterms:modified>
</cp:coreProperties>
</file>